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21.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1.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36.png" ContentType="image/png"/>
  <Override PartName="/ppt/media/image6.png" ContentType="image/png"/>
  <Override PartName="/ppt/media/image29.png" ContentType="image/png"/>
  <Override PartName="/ppt/media/image1.png" ContentType="image/png"/>
  <Override PartName="/ppt/media/image31.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CA" sz="1400" spc="-1" strike="noStrike">
                <a:solidFill>
                  <a:srgbClr val="000000"/>
                </a:solidFill>
                <a:latin typeface="Arial"/>
              </a:rPr>
              <a:t>Click to move the slide</a:t>
            </a:r>
            <a:endParaRPr b="0" lang="en-CA" sz="1400" spc="-1" strike="noStrike">
              <a:solidFill>
                <a:srgbClr val="000000"/>
              </a:solidFill>
              <a:latin typeface="Arial"/>
            </a:endParaRPr>
          </a:p>
        </p:txBody>
      </p:sp>
      <p:sp>
        <p:nvSpPr>
          <p:cNvPr id="79" name="PlaceHolder 2"/>
          <p:cNvSpPr>
            <a:spLocks noGrp="1"/>
          </p:cNvSpPr>
          <p:nvPr>
            <p:ph type="body"/>
          </p:nvPr>
        </p:nvSpPr>
        <p:spPr>
          <a:xfrm>
            <a:off x="777240" y="4777560"/>
            <a:ext cx="6217560" cy="4525920"/>
          </a:xfrm>
          <a:prstGeom prst="rect">
            <a:avLst/>
          </a:prstGeom>
        </p:spPr>
        <p:txBody>
          <a:bodyPr lIns="0" rIns="0" tIns="0" bIns="0">
            <a:noAutofit/>
          </a:bodyPr>
          <a:p>
            <a:r>
              <a:rPr b="0" lang="en-CA" sz="2000" spc="-1" strike="noStrike">
                <a:latin typeface="Arial"/>
              </a:rPr>
              <a:t>Click to edit the notes format</a:t>
            </a:r>
            <a:endParaRPr b="0" lang="en-CA" sz="2000" spc="-1" strike="noStrike">
              <a:latin typeface="Arial"/>
            </a:endParaRPr>
          </a:p>
        </p:txBody>
      </p:sp>
      <p:sp>
        <p:nvSpPr>
          <p:cNvPr id="80" name="PlaceHolder 3"/>
          <p:cNvSpPr>
            <a:spLocks noGrp="1"/>
          </p:cNvSpPr>
          <p:nvPr>
            <p:ph type="hdr"/>
          </p:nvPr>
        </p:nvSpPr>
        <p:spPr>
          <a:xfrm>
            <a:off x="0" y="0"/>
            <a:ext cx="3372840" cy="502560"/>
          </a:xfrm>
          <a:prstGeom prst="rect">
            <a:avLst/>
          </a:prstGeom>
        </p:spPr>
        <p:txBody>
          <a:bodyPr lIns="0" rIns="0" tIns="0" bIns="0">
            <a:noAutofit/>
          </a:bodyPr>
          <a:p>
            <a:r>
              <a:rPr b="0" lang="en-CA" sz="1400" spc="-1" strike="noStrike">
                <a:latin typeface="Times New Roman"/>
              </a:rPr>
              <a:t>&lt;header&gt;</a:t>
            </a:r>
            <a:endParaRPr b="0" lang="en-CA" sz="1400" spc="-1" strike="noStrike">
              <a:latin typeface="Times New Roman"/>
            </a:endParaRPr>
          </a:p>
        </p:txBody>
      </p:sp>
      <p:sp>
        <p:nvSpPr>
          <p:cNvPr id="81" name="PlaceHolder 4"/>
          <p:cNvSpPr>
            <a:spLocks noGrp="1"/>
          </p:cNvSpPr>
          <p:nvPr>
            <p:ph type="dt"/>
          </p:nvPr>
        </p:nvSpPr>
        <p:spPr>
          <a:xfrm>
            <a:off x="4399200" y="0"/>
            <a:ext cx="3372840" cy="502560"/>
          </a:xfrm>
          <a:prstGeom prst="rect">
            <a:avLst/>
          </a:prstGeom>
        </p:spPr>
        <p:txBody>
          <a:bodyPr lIns="0" rIns="0" tIns="0" bIns="0">
            <a:noAutofit/>
          </a:bodyPr>
          <a:p>
            <a:pPr algn="r"/>
            <a:r>
              <a:rPr b="0" lang="en-CA" sz="1400" spc="-1" strike="noStrike">
                <a:latin typeface="Times New Roman"/>
              </a:rPr>
              <a:t>&lt;date/time&gt;</a:t>
            </a:r>
            <a:endParaRPr b="0" lang="en-CA" sz="1400" spc="-1" strike="noStrike">
              <a:latin typeface="Times New Roman"/>
            </a:endParaRPr>
          </a:p>
        </p:txBody>
      </p:sp>
      <p:sp>
        <p:nvSpPr>
          <p:cNvPr id="82" name="PlaceHolder 5"/>
          <p:cNvSpPr>
            <a:spLocks noGrp="1"/>
          </p:cNvSpPr>
          <p:nvPr>
            <p:ph type="ftr"/>
          </p:nvPr>
        </p:nvSpPr>
        <p:spPr>
          <a:xfrm>
            <a:off x="0" y="9555480"/>
            <a:ext cx="3372840" cy="502560"/>
          </a:xfrm>
          <a:prstGeom prst="rect">
            <a:avLst/>
          </a:prstGeom>
        </p:spPr>
        <p:txBody>
          <a:bodyPr lIns="0" rIns="0" tIns="0" bIns="0" anchor="b">
            <a:noAutofit/>
          </a:bodyPr>
          <a:p>
            <a:r>
              <a:rPr b="0" lang="en-CA" sz="1400" spc="-1" strike="noStrike">
                <a:latin typeface="Times New Roman"/>
              </a:rPr>
              <a:t>&lt;footer&gt;</a:t>
            </a:r>
            <a:endParaRPr b="0" lang="en-CA" sz="1400" spc="-1" strike="noStrike">
              <a:latin typeface="Times New Roman"/>
            </a:endParaRPr>
          </a:p>
        </p:txBody>
      </p:sp>
      <p:sp>
        <p:nvSpPr>
          <p:cNvPr id="8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40609DA-C7E6-49B2-8997-C83BED15E2FC}"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381240" y="685800"/>
            <a:ext cx="6095880" cy="3428640"/>
          </a:xfrm>
          <a:prstGeom prst="rect">
            <a:avLst/>
          </a:prstGeom>
        </p:spPr>
      </p:sp>
      <p:sp>
        <p:nvSpPr>
          <p:cNvPr id="19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isamu</a:t>
            </a:r>
            <a:endParaRPr b="0" lang="en-CA"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381240" y="685800"/>
            <a:ext cx="6095520" cy="3428640"/>
          </a:xfrm>
          <a:prstGeom prst="rect">
            <a:avLst/>
          </a:prstGeom>
        </p:spPr>
      </p:sp>
      <p:sp>
        <p:nvSpPr>
          <p:cNvPr id="20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Justin</a:t>
            </a:r>
            <a:endParaRPr b="0" lang="en-CA"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381240" y="685800"/>
            <a:ext cx="6095520" cy="3428640"/>
          </a:xfrm>
          <a:prstGeom prst="rect">
            <a:avLst/>
          </a:prstGeom>
        </p:spPr>
      </p:sp>
      <p:sp>
        <p:nvSpPr>
          <p:cNvPr id="20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Justin</a:t>
            </a:r>
            <a:endParaRPr b="0" lang="en-CA"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381240" y="685800"/>
            <a:ext cx="6095520" cy="3428640"/>
          </a:xfrm>
          <a:prstGeom prst="rect">
            <a:avLst/>
          </a:prstGeom>
        </p:spPr>
      </p:sp>
      <p:sp>
        <p:nvSpPr>
          <p:cNvPr id="21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Bob</a:t>
            </a:r>
            <a:endParaRPr b="0" lang="en-CA"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381240" y="685800"/>
            <a:ext cx="6095520" cy="3428640"/>
          </a:xfrm>
          <a:prstGeom prst="rect">
            <a:avLst/>
          </a:prstGeom>
        </p:spPr>
      </p:sp>
      <p:sp>
        <p:nvSpPr>
          <p:cNvPr id="21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Bob</a:t>
            </a:r>
            <a:endParaRPr b="0" lang="en-CA"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381240" y="685800"/>
            <a:ext cx="6095520" cy="3428640"/>
          </a:xfrm>
          <a:prstGeom prst="rect">
            <a:avLst/>
          </a:prstGeom>
        </p:spPr>
      </p:sp>
      <p:sp>
        <p:nvSpPr>
          <p:cNvPr id="21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Bob</a:t>
            </a:r>
            <a:endParaRPr b="0" lang="en-CA"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381240" y="685800"/>
            <a:ext cx="6095520" cy="3428640"/>
          </a:xfrm>
          <a:prstGeom prst="rect">
            <a:avLst/>
          </a:prstGeom>
        </p:spPr>
      </p:sp>
      <p:sp>
        <p:nvSpPr>
          <p:cNvPr id="21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Bob</a:t>
            </a:r>
            <a:endParaRPr b="0" lang="en-CA"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381240" y="685800"/>
            <a:ext cx="6095520" cy="3428640"/>
          </a:xfrm>
          <a:prstGeom prst="rect">
            <a:avLst/>
          </a:prstGeom>
        </p:spPr>
      </p:sp>
      <p:sp>
        <p:nvSpPr>
          <p:cNvPr id="21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Isamu</a:t>
            </a:r>
            <a:endParaRPr b="0" lang="en-CA" sz="1100" spc="-1" strike="noStrike">
              <a:latin typeface="Arial"/>
            </a:endParaRPr>
          </a:p>
          <a:p>
            <a:pPr>
              <a:lnSpc>
                <a:spcPct val="100000"/>
              </a:lnSpc>
            </a:pPr>
            <a:r>
              <a:rPr b="0" lang="en-CA" sz="1100" spc="-1" strike="noStrike">
                <a:latin typeface="Arial"/>
              </a:rPr>
              <a:t>To input the pixel frames from our Python script, we process the pixel data on the microblaze from the sender and receiver. In order to handle larger amounts of data, we have decided to utilize the DDR memory. This diagram shows the microblaze setup alone</a:t>
            </a:r>
            <a:endParaRPr b="0" lang="en-CA"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381240" y="685800"/>
            <a:ext cx="6095520" cy="3428640"/>
          </a:xfrm>
          <a:prstGeom prst="rect">
            <a:avLst/>
          </a:prstGeom>
        </p:spPr>
      </p:sp>
      <p:sp>
        <p:nvSpPr>
          <p:cNvPr id="22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Isamu </a:t>
            </a:r>
            <a:endParaRPr b="0" lang="en-CA" sz="1100" spc="-1" strike="noStrike">
              <a:latin typeface="Arial"/>
            </a:endParaRPr>
          </a:p>
          <a:p>
            <a:pPr>
              <a:lnSpc>
                <a:spcPct val="100000"/>
              </a:lnSpc>
            </a:pPr>
            <a:r>
              <a:rPr b="0" lang="en-CA" sz="1100" spc="-1" strike="noStrike">
                <a:latin typeface="Arial"/>
              </a:rPr>
              <a:t>From the software end, the user inputs an image file which gets converted into an array of pixel values. They are then written onto a text file, and get read by a C program which processes the data. On the decompression end, the flow goes backwards.  </a:t>
            </a:r>
            <a:endParaRPr b="0" lang="en-CA"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381240" y="685800"/>
            <a:ext cx="6095520" cy="3428640"/>
          </a:xfrm>
          <a:prstGeom prst="rect">
            <a:avLst/>
          </a:prstGeom>
        </p:spPr>
      </p:sp>
      <p:sp>
        <p:nvSpPr>
          <p:cNvPr id="193"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Aft>
                <a:spcPts val="1001"/>
              </a:spcAft>
            </a:pPr>
            <a:r>
              <a:rPr b="0" lang="en-CA" sz="1100" spc="-1" strike="noStrike">
                <a:solidFill>
                  <a:srgbClr val="000000"/>
                </a:solidFill>
                <a:latin typeface="Arial"/>
              </a:rPr>
              <a:t>With the COVID-19 pandemic, remote work has made video broadcasting more important than ever. However, video compression algorithms can be very complicated, we hope to create an FPGA video compressor which will allow current university students to share their videos in real time over a limited bandwidth connection using the h.263 algorithms</a:t>
            </a:r>
            <a:endParaRPr b="0" lang="en-CA"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381240" y="685800"/>
            <a:ext cx="6095520" cy="3428640"/>
          </a:xfrm>
          <a:prstGeom prst="rect">
            <a:avLst/>
          </a:prstGeom>
        </p:spPr>
      </p:sp>
      <p:sp>
        <p:nvSpPr>
          <p:cNvPr id="22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Isamu</a:t>
            </a:r>
            <a:endParaRPr b="0" lang="en-CA"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381240" y="685800"/>
            <a:ext cx="6095520" cy="3428640"/>
          </a:xfrm>
          <a:prstGeom prst="rect">
            <a:avLst/>
          </a:prstGeom>
        </p:spPr>
      </p:sp>
      <p:sp>
        <p:nvSpPr>
          <p:cNvPr id="22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Isamu</a:t>
            </a:r>
            <a:endParaRPr b="0" lang="en-CA" sz="1100" spc="-1" strike="noStrike">
              <a:latin typeface="Arial"/>
            </a:endParaRPr>
          </a:p>
          <a:p>
            <a:pPr marL="457200" indent="-342720">
              <a:lnSpc>
                <a:spcPct val="115000"/>
              </a:lnSpc>
              <a:buClr>
                <a:srgbClr val="595959"/>
              </a:buClr>
              <a:buFont typeface="StarSymbol"/>
              <a:buChar char="-"/>
            </a:pPr>
            <a:r>
              <a:rPr b="0" lang="en-CA" sz="1800" spc="-1" strike="noStrike">
                <a:solidFill>
                  <a:srgbClr val="595959"/>
                </a:solidFill>
                <a:latin typeface="Arial"/>
              </a:rPr>
              <a:t>GUI on both PC’s to play video frames before and after compression</a:t>
            </a:r>
            <a:endParaRPr b="0" lang="en-CA" sz="1800" spc="-1" strike="noStrike">
              <a:latin typeface="Arial"/>
            </a:endParaRPr>
          </a:p>
          <a:p>
            <a:pPr marL="457200" indent="-342720">
              <a:lnSpc>
                <a:spcPct val="115000"/>
              </a:lnSpc>
              <a:buClr>
                <a:srgbClr val="595959"/>
              </a:buClr>
              <a:buFont typeface="StarSymbol"/>
              <a:buChar char="-"/>
            </a:pPr>
            <a:r>
              <a:rPr b="0" lang="en-CA" sz="1800" spc="-1" strike="noStrike">
                <a:solidFill>
                  <a:srgbClr val="595959"/>
                </a:solidFill>
                <a:latin typeface="Arial"/>
              </a:rPr>
              <a:t>In case we do not get motion compensation, we will send a stream of compressed video frames to the receiver</a:t>
            </a:r>
            <a:endParaRPr b="0" lang="en-CA" sz="18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381240" y="685800"/>
            <a:ext cx="6095520" cy="3428640"/>
          </a:xfrm>
          <a:prstGeom prst="rect">
            <a:avLst/>
          </a:prstGeom>
        </p:spPr>
      </p:sp>
      <p:sp>
        <p:nvSpPr>
          <p:cNvPr id="19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To recap, this is the system that we are trying to develop. So far we have most of the modules in software which are currently being developed into hardware cores</a:t>
            </a:r>
            <a:endParaRPr b="0" lang="en-CA"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381240" y="685800"/>
            <a:ext cx="6095520" cy="3428640"/>
          </a:xfrm>
          <a:prstGeom prst="rect">
            <a:avLst/>
          </a:prstGeom>
        </p:spPr>
      </p:sp>
      <p:sp>
        <p:nvSpPr>
          <p:cNvPr id="19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justin</a:t>
            </a:r>
            <a:endParaRPr b="0" lang="en-CA"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381240" y="685800"/>
            <a:ext cx="6095520" cy="3428640"/>
          </a:xfrm>
          <a:prstGeom prst="rect">
            <a:avLst/>
          </a:prstGeom>
        </p:spPr>
      </p:sp>
      <p:sp>
        <p:nvSpPr>
          <p:cNvPr id="19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justin</a:t>
            </a:r>
            <a:endParaRPr b="0" lang="en-CA"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381240" y="685800"/>
            <a:ext cx="6095520" cy="3428640"/>
          </a:xfrm>
          <a:prstGeom prst="rect">
            <a:avLst/>
          </a:prstGeom>
        </p:spPr>
      </p:sp>
      <p:sp>
        <p:nvSpPr>
          <p:cNvPr id="20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justin</a:t>
            </a:r>
            <a:endParaRPr b="0" lang="en-CA"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381240" y="685800"/>
            <a:ext cx="6095520" cy="3428640"/>
          </a:xfrm>
          <a:prstGeom prst="rect">
            <a:avLst/>
          </a:prstGeom>
        </p:spPr>
      </p:sp>
      <p:sp>
        <p:nvSpPr>
          <p:cNvPr id="20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justin</a:t>
            </a:r>
            <a:endParaRPr b="0" lang="en-CA"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381240" y="685800"/>
            <a:ext cx="6095520" cy="3428640"/>
          </a:xfrm>
          <a:prstGeom prst="rect">
            <a:avLst/>
          </a:prstGeom>
        </p:spPr>
      </p:sp>
      <p:sp>
        <p:nvSpPr>
          <p:cNvPr id="20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solidFill>
                  <a:srgbClr val="000000"/>
                </a:solidFill>
                <a:latin typeface="Arial"/>
              </a:rPr>
              <a:t>We first write our individual challenges and then reformat it to make it not look individual (BOB)</a:t>
            </a:r>
            <a:endParaRPr b="0" lang="en-CA"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45" name="PlaceHolder 2"/>
          <p:cNvSpPr>
            <a:spLocks noGrp="1"/>
          </p:cNvSpPr>
          <p:nvPr>
            <p:ph type="body"/>
          </p:nvPr>
        </p:nvSpPr>
        <p:spPr>
          <a:xfrm>
            <a:off x="311760" y="1152360"/>
            <a:ext cx="8520120" cy="341604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47" name="PlaceHolder 2"/>
          <p:cNvSpPr>
            <a:spLocks noGrp="1"/>
          </p:cNvSpPr>
          <p:nvPr>
            <p:ph type="body"/>
          </p:nvPr>
        </p:nvSpPr>
        <p:spPr>
          <a:xfrm>
            <a:off x="31176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
        <p:nvSpPr>
          <p:cNvPr id="48" name="PlaceHolder 3"/>
          <p:cNvSpPr>
            <a:spLocks noGrp="1"/>
          </p:cNvSpPr>
          <p:nvPr>
            <p:ph type="body"/>
          </p:nvPr>
        </p:nvSpPr>
        <p:spPr>
          <a:xfrm>
            <a:off x="467784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52" name="PlaceHolder 2"/>
          <p:cNvSpPr>
            <a:spLocks noGrp="1"/>
          </p:cNvSpPr>
          <p:nvPr>
            <p:ph type="body"/>
          </p:nvPr>
        </p:nvSpPr>
        <p:spPr>
          <a:xfrm>
            <a:off x="31176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53" name="PlaceHolder 3"/>
          <p:cNvSpPr>
            <a:spLocks noGrp="1"/>
          </p:cNvSpPr>
          <p:nvPr>
            <p:ph type="body"/>
          </p:nvPr>
        </p:nvSpPr>
        <p:spPr>
          <a:xfrm>
            <a:off x="467784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
        <p:nvSpPr>
          <p:cNvPr id="54" name="PlaceHolder 4"/>
          <p:cNvSpPr>
            <a:spLocks noGrp="1"/>
          </p:cNvSpPr>
          <p:nvPr>
            <p:ph type="body"/>
          </p:nvPr>
        </p:nvSpPr>
        <p:spPr>
          <a:xfrm>
            <a:off x="31176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56" name="PlaceHolder 2"/>
          <p:cNvSpPr>
            <a:spLocks noGrp="1"/>
          </p:cNvSpPr>
          <p:nvPr>
            <p:ph type="body"/>
          </p:nvPr>
        </p:nvSpPr>
        <p:spPr>
          <a:xfrm>
            <a:off x="31176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
        <p:nvSpPr>
          <p:cNvPr id="57" name="PlaceHolder 3"/>
          <p:cNvSpPr>
            <a:spLocks noGrp="1"/>
          </p:cNvSpPr>
          <p:nvPr>
            <p:ph type="body"/>
          </p:nvPr>
        </p:nvSpPr>
        <p:spPr>
          <a:xfrm>
            <a:off x="467784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58" name="PlaceHolder 4"/>
          <p:cNvSpPr>
            <a:spLocks noGrp="1"/>
          </p:cNvSpPr>
          <p:nvPr>
            <p:ph type="body"/>
          </p:nvPr>
        </p:nvSpPr>
        <p:spPr>
          <a:xfrm>
            <a:off x="467784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0" name="PlaceHolder 2"/>
          <p:cNvSpPr>
            <a:spLocks noGrp="1"/>
          </p:cNvSpPr>
          <p:nvPr>
            <p:ph type="body"/>
          </p:nvPr>
        </p:nvSpPr>
        <p:spPr>
          <a:xfrm>
            <a:off x="31176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62" name="PlaceHolder 4"/>
          <p:cNvSpPr>
            <a:spLocks noGrp="1"/>
          </p:cNvSpPr>
          <p:nvPr>
            <p:ph type="body"/>
          </p:nvPr>
        </p:nvSpPr>
        <p:spPr>
          <a:xfrm>
            <a:off x="311760" y="2936880"/>
            <a:ext cx="852012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4" name="PlaceHolder 2"/>
          <p:cNvSpPr>
            <a:spLocks noGrp="1"/>
          </p:cNvSpPr>
          <p:nvPr>
            <p:ph type="body"/>
          </p:nvPr>
        </p:nvSpPr>
        <p:spPr>
          <a:xfrm>
            <a:off x="311760" y="1152360"/>
            <a:ext cx="852012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65" name="PlaceHolder 3"/>
          <p:cNvSpPr>
            <a:spLocks noGrp="1"/>
          </p:cNvSpPr>
          <p:nvPr>
            <p:ph type="body"/>
          </p:nvPr>
        </p:nvSpPr>
        <p:spPr>
          <a:xfrm>
            <a:off x="311760" y="2936880"/>
            <a:ext cx="852012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7" name="PlaceHolder 2"/>
          <p:cNvSpPr>
            <a:spLocks noGrp="1"/>
          </p:cNvSpPr>
          <p:nvPr>
            <p:ph type="body"/>
          </p:nvPr>
        </p:nvSpPr>
        <p:spPr>
          <a:xfrm>
            <a:off x="31176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6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69" name="PlaceHolder 4"/>
          <p:cNvSpPr>
            <a:spLocks noGrp="1"/>
          </p:cNvSpPr>
          <p:nvPr>
            <p:ph type="body"/>
          </p:nvPr>
        </p:nvSpPr>
        <p:spPr>
          <a:xfrm>
            <a:off x="31176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70" name="PlaceHolder 5"/>
          <p:cNvSpPr>
            <a:spLocks noGrp="1"/>
          </p:cNvSpPr>
          <p:nvPr>
            <p:ph type="body"/>
          </p:nvPr>
        </p:nvSpPr>
        <p:spPr>
          <a:xfrm>
            <a:off x="467784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72" name="PlaceHolder 2"/>
          <p:cNvSpPr>
            <a:spLocks noGrp="1"/>
          </p:cNvSpPr>
          <p:nvPr>
            <p:ph type="body"/>
          </p:nvPr>
        </p:nvSpPr>
        <p:spPr>
          <a:xfrm>
            <a:off x="311760" y="115236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73" name="PlaceHolder 3"/>
          <p:cNvSpPr>
            <a:spLocks noGrp="1"/>
          </p:cNvSpPr>
          <p:nvPr>
            <p:ph type="body"/>
          </p:nvPr>
        </p:nvSpPr>
        <p:spPr>
          <a:xfrm>
            <a:off x="3192480" y="115236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74" name="PlaceHolder 4"/>
          <p:cNvSpPr>
            <a:spLocks noGrp="1"/>
          </p:cNvSpPr>
          <p:nvPr>
            <p:ph type="body"/>
          </p:nvPr>
        </p:nvSpPr>
        <p:spPr>
          <a:xfrm>
            <a:off x="6073200" y="115236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75" name="PlaceHolder 5"/>
          <p:cNvSpPr>
            <a:spLocks noGrp="1"/>
          </p:cNvSpPr>
          <p:nvPr>
            <p:ph type="body"/>
          </p:nvPr>
        </p:nvSpPr>
        <p:spPr>
          <a:xfrm>
            <a:off x="311760" y="293688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76" name="PlaceHolder 6"/>
          <p:cNvSpPr>
            <a:spLocks noGrp="1"/>
          </p:cNvSpPr>
          <p:nvPr>
            <p:ph type="body"/>
          </p:nvPr>
        </p:nvSpPr>
        <p:spPr>
          <a:xfrm>
            <a:off x="3192480" y="293688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77" name="PlaceHolder 7"/>
          <p:cNvSpPr>
            <a:spLocks noGrp="1"/>
          </p:cNvSpPr>
          <p:nvPr>
            <p:ph type="body"/>
          </p:nvPr>
        </p:nvSpPr>
        <p:spPr>
          <a:xfrm>
            <a:off x="6073200" y="2936880"/>
            <a:ext cx="274320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rIns="0" tIns="0" bIns="0">
            <a:normAutofit/>
          </a:bodyPr>
          <a:p>
            <a:endParaRPr b="0" lang="en-CA" sz="1400" spc="-1" strike="noStrike">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CA" sz="1400" spc="-1" strike="noStrike">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CA" sz="1400" spc="-1" strike="noStrike">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normAutofit/>
          </a:bodyPr>
          <a:p>
            <a:pPr algn="ctr"/>
            <a:r>
              <a:rPr b="0" lang="en-CA" sz="5200" spc="-1" strike="noStrike">
                <a:solidFill>
                  <a:srgbClr val="000000"/>
                </a:solidFill>
                <a:latin typeface="Arial"/>
              </a:rPr>
              <a:t>Click to edit the title text format</a:t>
            </a:r>
            <a:endParaRPr b="0" lang="en-CA" sz="5200" spc="-1" strike="noStrike">
              <a:solidFill>
                <a:srgbClr val="000000"/>
              </a:solidFill>
              <a:latin typeface="Arial"/>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normAutofit/>
          </a:bodyPr>
          <a:p>
            <a:pPr algn="r">
              <a:lnSpc>
                <a:spcPct val="100000"/>
              </a:lnSpc>
            </a:pPr>
            <a:fld id="{A14A417F-6DFD-4FA4-AEC7-022B927F20B7}" type="slidenum">
              <a:rPr b="0" lang="en-CA" sz="1000" spc="-1" strike="noStrike">
                <a:solidFill>
                  <a:srgbClr val="595959"/>
                </a:solidFill>
                <a:latin typeface="Arial"/>
                <a:ea typeface="Arial"/>
              </a:rPr>
              <a:t>&lt;number&gt;</a:t>
            </a:fld>
            <a:endParaRPr b="0" lang="en-CA"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1400" spc="-1" strike="noStrike">
                <a:solidFill>
                  <a:srgbClr val="000000"/>
                </a:solidFill>
                <a:latin typeface="Arial"/>
              </a:rPr>
              <a:t>Click to edit the outline text format</a:t>
            </a:r>
            <a:endParaRPr b="0" lang="en-CA"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CA" sz="1400" spc="-1" strike="noStrike">
                <a:solidFill>
                  <a:srgbClr val="000000"/>
                </a:solidFill>
                <a:latin typeface="Arial"/>
              </a:rPr>
              <a:t>Second Outline Level</a:t>
            </a:r>
            <a:endParaRPr b="0" lang="en-CA"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CA" sz="1400" spc="-1" strike="noStrike">
                <a:solidFill>
                  <a:srgbClr val="000000"/>
                </a:solidFill>
                <a:latin typeface="Arial"/>
              </a:rPr>
              <a:t>Third Outline Level</a:t>
            </a:r>
            <a:endParaRPr b="0" lang="en-CA"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CA" sz="1400" spc="-1" strike="noStrike">
                <a:solidFill>
                  <a:srgbClr val="000000"/>
                </a:solidFill>
                <a:latin typeface="Arial"/>
              </a:rPr>
              <a:t>Fourth Outline Level</a:t>
            </a:r>
            <a:endParaRPr b="0" lang="en-CA"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CA" sz="2000" spc="-1" strike="noStrike">
                <a:solidFill>
                  <a:srgbClr val="000000"/>
                </a:solidFill>
                <a:latin typeface="Arial"/>
              </a:rPr>
              <a:t>Fifth Outline Level</a:t>
            </a:r>
            <a:endParaRPr b="0" lang="en-CA"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CA" sz="2000" spc="-1" strike="noStrike">
                <a:solidFill>
                  <a:srgbClr val="000000"/>
                </a:solidFill>
                <a:latin typeface="Arial"/>
              </a:rPr>
              <a:t>Sixth Outline Level</a:t>
            </a:r>
            <a:endParaRPr b="0" lang="en-CA"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CA" sz="2000" spc="-1" strike="noStrike">
                <a:solidFill>
                  <a:srgbClr val="000000"/>
                </a:solidFill>
                <a:latin typeface="Arial"/>
              </a:rPr>
              <a:t>Seventh Outline Level</a:t>
            </a:r>
            <a:endParaRPr b="0" lang="en-CA"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normAutofit fontScale="97000"/>
          </a:bodyPr>
          <a:p>
            <a:pPr algn="ctr"/>
            <a:r>
              <a:rPr b="0" lang="en-CA" sz="2800" spc="-1" strike="noStrike">
                <a:solidFill>
                  <a:srgbClr val="000000"/>
                </a:solidFill>
                <a:latin typeface="Arial"/>
              </a:rPr>
              <a:t>Click to edit the title text format</a:t>
            </a:r>
            <a:endParaRPr b="0" lang="en-CA" sz="28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p:spPr>
        <p:txBody>
          <a:bodyPr tIns="91440" bIns="91440">
            <a:normAutofit/>
          </a:bodyPr>
          <a:p>
            <a:pPr marL="432000" indent="-324000" algn="ctr">
              <a:spcBef>
                <a:spcPts val="1417"/>
              </a:spcBef>
              <a:buClr>
                <a:srgbClr val="000000"/>
              </a:buClr>
              <a:buSzPct val="45000"/>
              <a:buFont typeface="Wingdings" charset="2"/>
              <a:buChar char=""/>
            </a:pPr>
            <a:r>
              <a:rPr b="0" lang="en-CA" sz="1800" spc="-1" strike="noStrike">
                <a:solidFill>
                  <a:srgbClr val="000000"/>
                </a:solidFill>
                <a:latin typeface="Arial"/>
              </a:rPr>
              <a:t>Click to edit the outline text format</a:t>
            </a:r>
            <a:endParaRPr b="0" lang="en-CA"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CA" sz="1800" spc="-1" strike="noStrike">
                <a:solidFill>
                  <a:srgbClr val="000000"/>
                </a:solidFill>
                <a:latin typeface="Arial"/>
              </a:rPr>
              <a:t>Second Outline Level</a:t>
            </a:r>
            <a:endParaRPr b="0" lang="en-CA"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CA" sz="1800" spc="-1" strike="noStrike">
                <a:solidFill>
                  <a:srgbClr val="000000"/>
                </a:solidFill>
                <a:latin typeface="Arial"/>
              </a:rPr>
              <a:t>Third Outline Level</a:t>
            </a:r>
            <a:endParaRPr b="0" lang="en-CA"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CA" sz="1800" spc="-1" strike="noStrike">
                <a:solidFill>
                  <a:srgbClr val="000000"/>
                </a:solidFill>
                <a:latin typeface="Arial"/>
              </a:rPr>
              <a:t>Fourth Outline Level</a:t>
            </a:r>
            <a:endParaRPr b="0" lang="en-CA"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CA" sz="1800" spc="-1" strike="noStrike">
                <a:solidFill>
                  <a:srgbClr val="000000"/>
                </a:solidFill>
                <a:latin typeface="Arial"/>
              </a:rPr>
              <a:t>Fifth Outline Level</a:t>
            </a:r>
            <a:endParaRPr b="0" lang="en-CA"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CA" sz="1800" spc="-1" strike="noStrike">
                <a:solidFill>
                  <a:srgbClr val="000000"/>
                </a:solidFill>
                <a:latin typeface="Arial"/>
              </a:rPr>
              <a:t>Sixth Outline Level</a:t>
            </a:r>
            <a:endParaRPr b="0" lang="en-CA"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CA" sz="1800" spc="-1" strike="noStrike">
                <a:solidFill>
                  <a:srgbClr val="000000"/>
                </a:solidFill>
                <a:latin typeface="Arial"/>
              </a:rPr>
              <a:t>Seventh Outline Level</a:t>
            </a:r>
            <a:endParaRPr b="0" lang="en-CA" sz="1800" spc="-1" strike="noStrike">
              <a:solidFill>
                <a:srgbClr val="000000"/>
              </a:solidFill>
              <a:latin typeface="Arial"/>
            </a:endParaRPr>
          </a:p>
        </p:txBody>
      </p:sp>
      <p:sp>
        <p:nvSpPr>
          <p:cNvPr id="41" name="PlaceHolder 3"/>
          <p:cNvSpPr>
            <a:spLocks noGrp="1"/>
          </p:cNvSpPr>
          <p:nvPr>
            <p:ph type="sldNum"/>
          </p:nvPr>
        </p:nvSpPr>
        <p:spPr>
          <a:xfrm>
            <a:off x="8472600" y="4663080"/>
            <a:ext cx="548280" cy="393120"/>
          </a:xfrm>
          <a:prstGeom prst="rect">
            <a:avLst/>
          </a:prstGeom>
        </p:spPr>
        <p:txBody>
          <a:bodyPr tIns="91440" bIns="91440" anchor="ctr">
            <a:normAutofit/>
          </a:bodyPr>
          <a:p>
            <a:pPr algn="r">
              <a:lnSpc>
                <a:spcPct val="100000"/>
              </a:lnSpc>
            </a:pPr>
            <a:fld id="{578DBDD7-E8B1-4478-8374-E448A918E829}" type="slidenum">
              <a:rPr b="0" lang="en-CA" sz="1000" spc="-1" strike="noStrike">
                <a:solidFill>
                  <a:srgbClr val="595959"/>
                </a:solidFill>
                <a:latin typeface="Arial"/>
                <a:ea typeface="Arial"/>
              </a:rPr>
              <a:t>&lt;number&gt;</a:t>
            </a:fld>
            <a:endParaRPr b="0" lang="en-CA"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15.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slideLayout" Target="../slideLayouts/slideLayout15.xml"/><Relationship Id="rId1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slideLayout" Target="../slideLayouts/slideLayout15.xml"/><Relationship Id="rId8"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11760" y="744480"/>
            <a:ext cx="8520120" cy="2052360"/>
          </a:xfrm>
          <a:prstGeom prst="rect">
            <a:avLst/>
          </a:prstGeom>
          <a:noFill/>
          <a:ln>
            <a:noFill/>
          </a:ln>
        </p:spPr>
        <p:txBody>
          <a:bodyPr tIns="91440" bIns="91440" anchor="b">
            <a:normAutofit/>
          </a:bodyPr>
          <a:p>
            <a:pPr algn="ctr">
              <a:lnSpc>
                <a:spcPct val="100000"/>
              </a:lnSpc>
            </a:pPr>
            <a:r>
              <a:rPr b="0" lang="en-CA" sz="3500" spc="-1" strike="noStrike">
                <a:solidFill>
                  <a:srgbClr val="000000"/>
                </a:solidFill>
                <a:latin typeface="Arial"/>
                <a:ea typeface="Arial"/>
              </a:rPr>
              <a:t>H.263 Media Compression Broadcast on FPGAs Mid-project Demo</a:t>
            </a:r>
            <a:endParaRPr b="0" lang="en-CA" sz="3500" spc="-1" strike="noStrike">
              <a:solidFill>
                <a:srgbClr val="000000"/>
              </a:solidFill>
              <a:latin typeface="Arial"/>
            </a:endParaRPr>
          </a:p>
        </p:txBody>
      </p:sp>
      <p:sp>
        <p:nvSpPr>
          <p:cNvPr id="85" name="TextShape 2"/>
          <p:cNvSpPr txBox="1"/>
          <p:nvPr/>
        </p:nvSpPr>
        <p:spPr>
          <a:xfrm>
            <a:off x="311760" y="2834280"/>
            <a:ext cx="8520120" cy="792360"/>
          </a:xfrm>
          <a:prstGeom prst="rect">
            <a:avLst/>
          </a:prstGeom>
          <a:noFill/>
          <a:ln>
            <a:noFill/>
          </a:ln>
        </p:spPr>
        <p:txBody>
          <a:bodyPr tIns="91440" bIns="91440">
            <a:normAutofit/>
          </a:bodyPr>
          <a:p>
            <a:pPr algn="ctr">
              <a:lnSpc>
                <a:spcPct val="100000"/>
              </a:lnSpc>
            </a:pPr>
            <a:r>
              <a:rPr b="1" lang="en-CA" sz="2400" spc="-1" strike="noStrike">
                <a:solidFill>
                  <a:srgbClr val="595959"/>
                </a:solidFill>
                <a:latin typeface="Arial"/>
                <a:ea typeface="Arial"/>
              </a:rPr>
              <a:t>Team 4 (Justin Hai, Yufeng Zhou, Isamu Poy)</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3269520" y="2145600"/>
            <a:ext cx="2604600" cy="572400"/>
          </a:xfrm>
          <a:prstGeom prst="rect">
            <a:avLst/>
          </a:prstGeom>
          <a:noFill/>
          <a:ln>
            <a:noFill/>
          </a:ln>
        </p:spPr>
        <p:txBody>
          <a:bodyPr tIns="91440" bIns="91440">
            <a:normAutofit fontScale="97000"/>
          </a:bodyPr>
          <a:p>
            <a:pPr algn="ctr">
              <a:lnSpc>
                <a:spcPct val="100000"/>
              </a:lnSpc>
            </a:pPr>
            <a:r>
              <a:rPr b="0" lang="en-CA" sz="2800" spc="-1" strike="noStrike">
                <a:solidFill>
                  <a:srgbClr val="000000"/>
                </a:solidFill>
                <a:latin typeface="Arial"/>
                <a:ea typeface="Arial"/>
              </a:rPr>
              <a:t>Demo Recap</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Demo - Compression Algorithm Simulation</a:t>
            </a:r>
            <a:endParaRPr b="0" lang="en-CA" sz="2800" spc="-1" strike="noStrike">
              <a:solidFill>
                <a:srgbClr val="000000"/>
              </a:solidFill>
              <a:latin typeface="Arial"/>
            </a:endParaRPr>
          </a:p>
        </p:txBody>
      </p:sp>
      <p:pic>
        <p:nvPicPr>
          <p:cNvPr id="124" name="Google Shape;148;p24" descr=""/>
          <p:cNvPicPr/>
          <p:nvPr/>
        </p:nvPicPr>
        <p:blipFill>
          <a:blip r:embed="rId1"/>
          <a:stretch/>
        </p:blipFill>
        <p:spPr>
          <a:xfrm>
            <a:off x="35640" y="1997640"/>
            <a:ext cx="5594760" cy="2671200"/>
          </a:xfrm>
          <a:prstGeom prst="rect">
            <a:avLst/>
          </a:prstGeom>
          <a:ln>
            <a:noFill/>
          </a:ln>
        </p:spPr>
      </p:pic>
      <p:pic>
        <p:nvPicPr>
          <p:cNvPr id="125" name="Google Shape;149;p24" descr=""/>
          <p:cNvPicPr/>
          <p:nvPr/>
        </p:nvPicPr>
        <p:blipFill>
          <a:blip r:embed="rId2"/>
          <a:stretch/>
        </p:blipFill>
        <p:spPr>
          <a:xfrm>
            <a:off x="4112640" y="941760"/>
            <a:ext cx="4719240" cy="2305800"/>
          </a:xfrm>
          <a:prstGeom prst="rect">
            <a:avLst/>
          </a:prstGeom>
          <a:ln>
            <a:noFill/>
          </a:ln>
        </p:spPr>
      </p:pic>
      <p:pic>
        <p:nvPicPr>
          <p:cNvPr id="126" name="Google Shape;150;p24" descr=""/>
          <p:cNvPicPr/>
          <p:nvPr/>
        </p:nvPicPr>
        <p:blipFill>
          <a:blip r:embed="rId3"/>
          <a:srcRect l="0" t="0" r="0" b="57202"/>
          <a:stretch/>
        </p:blipFill>
        <p:spPr>
          <a:xfrm>
            <a:off x="6127200" y="3369240"/>
            <a:ext cx="2247840" cy="15012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Demo - Compression Algorithm Deployment</a:t>
            </a:r>
            <a:endParaRPr b="0" lang="en-CA" sz="2800" spc="-1" strike="noStrike">
              <a:solidFill>
                <a:srgbClr val="000000"/>
              </a:solidFill>
              <a:latin typeface="Arial"/>
            </a:endParaRPr>
          </a:p>
        </p:txBody>
      </p:sp>
      <p:pic>
        <p:nvPicPr>
          <p:cNvPr id="128" name="Google Shape;156;p25" descr=""/>
          <p:cNvPicPr/>
          <p:nvPr/>
        </p:nvPicPr>
        <p:blipFill>
          <a:blip r:embed="rId1"/>
          <a:stretch/>
        </p:blipFill>
        <p:spPr>
          <a:xfrm>
            <a:off x="737640" y="1017720"/>
            <a:ext cx="7668720" cy="3820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311760" y="444960"/>
            <a:ext cx="8520120" cy="572400"/>
          </a:xfrm>
          <a:prstGeom prst="rect">
            <a:avLst/>
          </a:prstGeom>
          <a:noFill/>
          <a:ln>
            <a:noFill/>
          </a:ln>
        </p:spPr>
        <p:txBody>
          <a:bodyPr tIns="91440" bIns="91440">
            <a:normAutofit fontScale="34000"/>
          </a:bodyPr>
          <a:p>
            <a:pPr>
              <a:lnSpc>
                <a:spcPct val="100000"/>
              </a:lnSpc>
            </a:pPr>
            <a:r>
              <a:rPr b="0" lang="en-CA" sz="2800" spc="-1" strike="noStrike">
                <a:solidFill>
                  <a:srgbClr val="000000"/>
                </a:solidFill>
                <a:latin typeface="Arial"/>
                <a:ea typeface="Arial"/>
              </a:rPr>
              <a:t>Demo - Compression Algorithm Deployment</a:t>
            </a:r>
            <a:br/>
            <a:endParaRPr b="0" lang="en-CA" sz="2800" spc="-1" strike="noStrike">
              <a:solidFill>
                <a:srgbClr val="000000"/>
              </a:solidFill>
              <a:latin typeface="Arial"/>
            </a:endParaRPr>
          </a:p>
        </p:txBody>
      </p:sp>
      <p:pic>
        <p:nvPicPr>
          <p:cNvPr id="130" name="Google Shape;162;p26" descr=""/>
          <p:cNvPicPr/>
          <p:nvPr/>
        </p:nvPicPr>
        <p:blipFill>
          <a:blip r:embed="rId1"/>
          <a:stretch/>
        </p:blipFill>
        <p:spPr>
          <a:xfrm>
            <a:off x="588240" y="1017720"/>
            <a:ext cx="7967520" cy="3820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TEMAC (tri-mode ethernet mac)</a:t>
            </a:r>
            <a:endParaRPr b="0" lang="en-CA" sz="2800" spc="-1" strike="noStrike">
              <a:solidFill>
                <a:srgbClr val="000000"/>
              </a:solidFill>
              <a:latin typeface="Arial"/>
            </a:endParaRPr>
          </a:p>
        </p:txBody>
      </p:sp>
      <p:pic>
        <p:nvPicPr>
          <p:cNvPr id="132" name="Google Shape;168;p27" descr=""/>
          <p:cNvPicPr/>
          <p:nvPr/>
        </p:nvPicPr>
        <p:blipFill>
          <a:blip r:embed="rId1"/>
          <a:stretch/>
        </p:blipFill>
        <p:spPr>
          <a:xfrm>
            <a:off x="1683000" y="1567800"/>
            <a:ext cx="4892760" cy="2741040"/>
          </a:xfrm>
          <a:prstGeom prst="rect">
            <a:avLst/>
          </a:prstGeom>
          <a:ln>
            <a:noFill/>
          </a:ln>
        </p:spPr>
      </p:pic>
      <p:sp>
        <p:nvSpPr>
          <p:cNvPr id="133" name="CustomShape 2"/>
          <p:cNvSpPr/>
          <p:nvPr/>
        </p:nvSpPr>
        <p:spPr>
          <a:xfrm>
            <a:off x="6299640" y="1150920"/>
            <a:ext cx="2740320" cy="396360"/>
          </a:xfrm>
          <a:prstGeom prst="rect">
            <a:avLst/>
          </a:prstGeom>
          <a:noFill/>
          <a:ln>
            <a:noFill/>
          </a:ln>
        </p:spPr>
        <p:style>
          <a:lnRef idx="0"/>
          <a:fillRef idx="0"/>
          <a:effectRef idx="0"/>
          <a:fontRef idx="minor"/>
        </p:style>
        <p:txBody>
          <a:bodyPr tIns="91440" bIns="91440">
            <a:spAutoFit/>
          </a:bodyPr>
          <a:p>
            <a:pPr>
              <a:lnSpc>
                <a:spcPct val="100000"/>
              </a:lnSpc>
            </a:pPr>
            <a:r>
              <a:rPr b="1" lang="en-CA" sz="1400" spc="-1" strike="noStrike">
                <a:solidFill>
                  <a:srgbClr val="000000"/>
                </a:solidFill>
                <a:latin typeface="Arial"/>
                <a:ea typeface="Arial"/>
              </a:rPr>
              <a:t>PHY</a:t>
            </a:r>
            <a:endParaRPr b="0" lang="en-CA" sz="1400" spc="-1" strike="noStrike">
              <a:latin typeface="Arial"/>
            </a:endParaRPr>
          </a:p>
        </p:txBody>
      </p:sp>
      <p:sp>
        <p:nvSpPr>
          <p:cNvPr id="134" name="CustomShape 3"/>
          <p:cNvSpPr/>
          <p:nvPr/>
        </p:nvSpPr>
        <p:spPr>
          <a:xfrm>
            <a:off x="866160" y="1236960"/>
            <a:ext cx="2740320" cy="396360"/>
          </a:xfrm>
          <a:prstGeom prst="rect">
            <a:avLst/>
          </a:prstGeom>
          <a:noFill/>
          <a:ln>
            <a:noFill/>
          </a:ln>
        </p:spPr>
        <p:style>
          <a:lnRef idx="0"/>
          <a:fillRef idx="0"/>
          <a:effectRef idx="0"/>
          <a:fontRef idx="minor"/>
        </p:style>
        <p:txBody>
          <a:bodyPr tIns="91440" bIns="91440">
            <a:spAutoFit/>
          </a:bodyPr>
          <a:p>
            <a:pPr>
              <a:lnSpc>
                <a:spcPct val="100000"/>
              </a:lnSpc>
            </a:pPr>
            <a:r>
              <a:rPr b="1" lang="en-CA" sz="1400" spc="-1" strike="noStrike">
                <a:solidFill>
                  <a:srgbClr val="000000"/>
                </a:solidFill>
                <a:latin typeface="Arial"/>
                <a:ea typeface="Arial"/>
              </a:rPr>
              <a:t>AXI-stream</a:t>
            </a:r>
            <a:endParaRPr b="0" lang="en-CA" sz="1400" spc="-1" strike="noStrike">
              <a:latin typeface="Arial"/>
            </a:endParaRPr>
          </a:p>
        </p:txBody>
      </p:sp>
      <p:sp>
        <p:nvSpPr>
          <p:cNvPr id="135" name="CustomShape 4"/>
          <p:cNvSpPr/>
          <p:nvPr/>
        </p:nvSpPr>
        <p:spPr>
          <a:xfrm>
            <a:off x="6475680" y="1884240"/>
            <a:ext cx="2740320" cy="609480"/>
          </a:xfrm>
          <a:prstGeom prst="rect">
            <a:avLst/>
          </a:prstGeom>
          <a:noFill/>
          <a:ln>
            <a:noFill/>
          </a:ln>
        </p:spPr>
        <p:style>
          <a:lnRef idx="0"/>
          <a:fillRef idx="0"/>
          <a:effectRef idx="0"/>
          <a:fontRef idx="minor"/>
        </p:style>
        <p:txBody>
          <a:bodyPr tIns="91440" bIns="91440">
            <a:spAutoFit/>
          </a:bodyPr>
          <a:p>
            <a:pPr>
              <a:lnSpc>
                <a:spcPct val="100000"/>
              </a:lnSpc>
            </a:pPr>
            <a:r>
              <a:rPr b="0" lang="en-CA" sz="1400" spc="-1" strike="noStrike">
                <a:solidFill>
                  <a:srgbClr val="000000"/>
                </a:solidFill>
                <a:latin typeface="Arial"/>
                <a:ea typeface="Arial"/>
              </a:rPr>
              <a:t>Testbench Monitor </a:t>
            </a:r>
            <a:endParaRPr b="0" lang="en-CA" sz="1400" spc="-1" strike="noStrike">
              <a:latin typeface="Arial"/>
            </a:endParaRPr>
          </a:p>
          <a:p>
            <a:pPr>
              <a:lnSpc>
                <a:spcPct val="100000"/>
              </a:lnSpc>
            </a:pPr>
            <a:r>
              <a:rPr b="0" lang="en-CA" sz="1400" spc="-1" strike="noStrike">
                <a:solidFill>
                  <a:srgbClr val="000000"/>
                </a:solidFill>
                <a:latin typeface="Arial"/>
                <a:ea typeface="Arial"/>
              </a:rPr>
              <a:t>(receives outputs)</a:t>
            </a:r>
            <a:endParaRPr b="0" lang="en-CA" sz="1400" spc="-1" strike="noStrike">
              <a:latin typeface="Arial"/>
            </a:endParaRPr>
          </a:p>
        </p:txBody>
      </p:sp>
      <p:sp>
        <p:nvSpPr>
          <p:cNvPr id="136" name="CustomShape 5"/>
          <p:cNvSpPr/>
          <p:nvPr/>
        </p:nvSpPr>
        <p:spPr>
          <a:xfrm>
            <a:off x="6475680" y="3459240"/>
            <a:ext cx="2740320" cy="396360"/>
          </a:xfrm>
          <a:prstGeom prst="rect">
            <a:avLst/>
          </a:prstGeom>
          <a:noFill/>
          <a:ln>
            <a:noFill/>
          </a:ln>
        </p:spPr>
        <p:style>
          <a:lnRef idx="0"/>
          <a:fillRef idx="0"/>
          <a:effectRef idx="0"/>
          <a:fontRef idx="minor"/>
        </p:style>
        <p:txBody>
          <a:bodyPr tIns="91440" bIns="91440">
            <a:spAutoFit/>
          </a:bodyPr>
          <a:p>
            <a:pPr>
              <a:lnSpc>
                <a:spcPct val="100000"/>
              </a:lnSpc>
            </a:pPr>
            <a:r>
              <a:rPr b="0" lang="en-CA" sz="1400" spc="-1" strike="noStrike">
                <a:solidFill>
                  <a:srgbClr val="000000"/>
                </a:solidFill>
                <a:latin typeface="Arial"/>
                <a:ea typeface="Arial"/>
              </a:rPr>
              <a:t>Testbench Frame Inputs</a:t>
            </a:r>
            <a:endParaRPr b="0" lang="en-CA" sz="1400" spc="-1" strike="noStrike">
              <a:latin typeface="Arial"/>
            </a:endParaRPr>
          </a:p>
        </p:txBody>
      </p:sp>
      <p:sp>
        <p:nvSpPr>
          <p:cNvPr id="137" name="CustomShape 6"/>
          <p:cNvSpPr/>
          <p:nvPr/>
        </p:nvSpPr>
        <p:spPr>
          <a:xfrm flipH="1">
            <a:off x="7017480" y="3996720"/>
            <a:ext cx="794520" cy="43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38" name="CustomShape 7"/>
          <p:cNvSpPr/>
          <p:nvPr/>
        </p:nvSpPr>
        <p:spPr>
          <a:xfrm>
            <a:off x="6814080" y="1827360"/>
            <a:ext cx="794520" cy="43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Input frames</a:t>
            </a:r>
            <a:endParaRPr b="0" lang="en-CA" sz="2800" spc="-1" strike="noStrike">
              <a:solidFill>
                <a:srgbClr val="000000"/>
              </a:solidFill>
              <a:latin typeface="Arial"/>
            </a:endParaRPr>
          </a:p>
        </p:txBody>
      </p:sp>
      <p:sp>
        <p:nvSpPr>
          <p:cNvPr id="140" name="TextShape 2"/>
          <p:cNvSpPr txBox="1"/>
          <p:nvPr/>
        </p:nvSpPr>
        <p:spPr>
          <a:xfrm>
            <a:off x="311760" y="1152360"/>
            <a:ext cx="8656920" cy="3416040"/>
          </a:xfrm>
          <a:prstGeom prst="rect">
            <a:avLst/>
          </a:prstGeom>
          <a:noFill/>
          <a:ln>
            <a:noFill/>
          </a:ln>
        </p:spPr>
        <p:txBody>
          <a:bodyPr tIns="91440" bIns="91440">
            <a:normAutofit/>
          </a:bodyPr>
          <a:p>
            <a:pPr>
              <a:lnSpc>
                <a:spcPct val="115000"/>
              </a:lnSpc>
            </a:pPr>
            <a:r>
              <a:rPr b="0" lang="en-CA" sz="1800" spc="-1" strike="noStrike">
                <a:solidFill>
                  <a:srgbClr val="595959"/>
                </a:solidFill>
                <a:latin typeface="Arial"/>
                <a:ea typeface="Arial"/>
              </a:rPr>
              <a:t>Five predefined input frames</a:t>
            </a:r>
            <a:endParaRPr b="0" lang="en-CA" sz="1800" spc="-1" strike="noStrike">
              <a:solidFill>
                <a:srgbClr val="000000"/>
              </a:solidFill>
              <a:latin typeface="Arial"/>
            </a:endParaRPr>
          </a:p>
          <a:p>
            <a:pPr marL="457200" indent="-342720">
              <a:lnSpc>
                <a:spcPct val="115000"/>
              </a:lnSpc>
              <a:spcBef>
                <a:spcPts val="1199"/>
              </a:spcBef>
              <a:buClr>
                <a:srgbClr val="595959"/>
              </a:buClr>
              <a:buFont typeface="Arial"/>
              <a:buChar char="-"/>
            </a:pPr>
            <a:r>
              <a:rPr b="1" lang="en-CA" sz="1800" spc="-1" strike="noStrike">
                <a:solidFill>
                  <a:srgbClr val="595959"/>
                </a:solidFill>
                <a:latin typeface="Arial"/>
                <a:ea typeface="Arial"/>
              </a:rPr>
              <a:t>Frame structure</a:t>
            </a:r>
            <a:r>
              <a:rPr b="0" lang="en-CA" sz="1800" spc="-1" strike="noStrike">
                <a:solidFill>
                  <a:srgbClr val="595959"/>
                </a:solidFill>
                <a:latin typeface="Arial"/>
                <a:ea typeface="Arial"/>
              </a:rPr>
              <a:t>: (Destination address|Source address|Data) &lt;= Valid/Error bit</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1" lang="en-CA" sz="1800" spc="-1" strike="noStrike">
                <a:solidFill>
                  <a:srgbClr val="595959"/>
                </a:solidFill>
                <a:latin typeface="Arial"/>
                <a:ea typeface="Arial"/>
              </a:rPr>
              <a:t>First frame</a:t>
            </a:r>
            <a:r>
              <a:rPr b="0" lang="en-CA" sz="1800" spc="-1" strike="noStrike">
                <a:solidFill>
                  <a:srgbClr val="595959"/>
                </a:solidFill>
                <a:latin typeface="Arial"/>
                <a:ea typeface="Arial"/>
              </a:rPr>
              <a:t>: Sending data of length 46</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1" lang="en-CA" sz="1800" spc="-1" strike="noStrike">
                <a:solidFill>
                  <a:srgbClr val="595959"/>
                </a:solidFill>
                <a:latin typeface="Arial"/>
                <a:ea typeface="Arial"/>
              </a:rPr>
              <a:t>Second frame</a:t>
            </a:r>
            <a:r>
              <a:rPr b="0" lang="en-CA" sz="1800" spc="-1" strike="noStrike">
                <a:solidFill>
                  <a:srgbClr val="595959"/>
                </a:solidFill>
                <a:latin typeface="Arial"/>
                <a:ea typeface="Arial"/>
              </a:rPr>
              <a:t>: Sending data of type 8000</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1" lang="en-CA" sz="1800" spc="-1" strike="noStrike">
                <a:solidFill>
                  <a:srgbClr val="595959"/>
                </a:solidFill>
                <a:latin typeface="Arial"/>
                <a:ea typeface="Arial"/>
              </a:rPr>
              <a:t>Third frame</a:t>
            </a:r>
            <a:r>
              <a:rPr b="0" lang="en-CA" sz="1800" spc="-1" strike="noStrike">
                <a:solidFill>
                  <a:srgbClr val="595959"/>
                </a:solidFill>
                <a:latin typeface="Arial"/>
                <a:ea typeface="Arial"/>
              </a:rPr>
              <a:t>: Sending data containing error bits</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1" lang="en-CA" sz="1800" spc="-1" strike="noStrike">
                <a:solidFill>
                  <a:srgbClr val="595959"/>
                </a:solidFill>
                <a:latin typeface="Arial"/>
                <a:ea typeface="Arial"/>
              </a:rPr>
              <a:t>Fourth frame</a:t>
            </a:r>
            <a:r>
              <a:rPr b="0" lang="en-CA" sz="1800" spc="-1" strike="noStrike">
                <a:solidFill>
                  <a:srgbClr val="595959"/>
                </a:solidFill>
                <a:latin typeface="Arial"/>
                <a:ea typeface="Arial"/>
              </a:rPr>
              <a:t>: Sending data of length 3</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1" lang="en-CA" sz="1800" spc="-1" strike="noStrike">
                <a:solidFill>
                  <a:srgbClr val="595959"/>
                </a:solidFill>
                <a:latin typeface="Arial"/>
                <a:ea typeface="Arial"/>
              </a:rPr>
              <a:t>Fifth frame</a:t>
            </a:r>
            <a:r>
              <a:rPr b="0" lang="en-CA" sz="1800" spc="-1" strike="noStrike">
                <a:solidFill>
                  <a:srgbClr val="595959"/>
                </a:solidFill>
                <a:latin typeface="Arial"/>
                <a:ea typeface="Arial"/>
              </a:rPr>
              <a:t>: Sending data of wrong addresses</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0" y="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Frame data example</a:t>
            </a:r>
            <a:endParaRPr b="0" lang="en-CA" sz="2800" spc="-1" strike="noStrike">
              <a:solidFill>
                <a:srgbClr val="000000"/>
              </a:solidFill>
              <a:latin typeface="Arial"/>
            </a:endParaRPr>
          </a:p>
        </p:txBody>
      </p:sp>
      <p:pic>
        <p:nvPicPr>
          <p:cNvPr id="142" name="Google Shape;186;p29" descr=""/>
          <p:cNvPicPr/>
          <p:nvPr/>
        </p:nvPicPr>
        <p:blipFill>
          <a:blip r:embed="rId1"/>
          <a:stretch/>
        </p:blipFill>
        <p:spPr>
          <a:xfrm>
            <a:off x="0" y="504000"/>
            <a:ext cx="3670560" cy="4639320"/>
          </a:xfrm>
          <a:prstGeom prst="rect">
            <a:avLst/>
          </a:prstGeom>
          <a:ln>
            <a:noFill/>
          </a:ln>
        </p:spPr>
      </p:pic>
      <p:pic>
        <p:nvPicPr>
          <p:cNvPr id="143" name="Google Shape;187;p29" descr=""/>
          <p:cNvPicPr/>
          <p:nvPr/>
        </p:nvPicPr>
        <p:blipFill>
          <a:blip r:embed="rId2"/>
          <a:stretch/>
        </p:blipFill>
        <p:spPr>
          <a:xfrm>
            <a:off x="3851640" y="572760"/>
            <a:ext cx="3481200" cy="4570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TEMAC testbench results</a:t>
            </a:r>
            <a:endParaRPr b="0" lang="en-CA" sz="2800" spc="-1" strike="noStrike">
              <a:solidFill>
                <a:srgbClr val="000000"/>
              </a:solidFill>
              <a:latin typeface="Arial"/>
            </a:endParaRPr>
          </a:p>
        </p:txBody>
      </p:sp>
      <p:sp>
        <p:nvSpPr>
          <p:cNvPr id="145" name="TextShape 2"/>
          <p:cNvSpPr txBox="1"/>
          <p:nvPr/>
        </p:nvSpPr>
        <p:spPr>
          <a:xfrm>
            <a:off x="311760" y="2778840"/>
            <a:ext cx="8520120" cy="3416040"/>
          </a:xfrm>
          <a:prstGeom prst="rect">
            <a:avLst/>
          </a:prstGeom>
          <a:noFill/>
          <a:ln>
            <a:noFill/>
          </a:ln>
        </p:spPr>
        <p:txBody>
          <a:bodyPr tIns="91440" bIns="91440">
            <a:normAutofit/>
          </a:bodyPr>
          <a:p>
            <a:pPr>
              <a:lnSpc>
                <a:spcPct val="115000"/>
              </a:lnSpc>
            </a:pPr>
            <a:r>
              <a:rPr b="0" lang="en-CA" sz="1800" spc="-1" strike="noStrike">
                <a:solidFill>
                  <a:srgbClr val="595959"/>
                </a:solidFill>
                <a:latin typeface="Arial"/>
                <a:ea typeface="Arial"/>
              </a:rPr>
              <a:t>Blue: frame sent successfully</a:t>
            </a:r>
            <a:endParaRPr b="0" lang="en-CA" sz="1800" spc="-1" strike="noStrike">
              <a:solidFill>
                <a:srgbClr val="000000"/>
              </a:solidFill>
              <a:latin typeface="Arial"/>
            </a:endParaRPr>
          </a:p>
          <a:p>
            <a:pPr>
              <a:lnSpc>
                <a:spcPct val="115000"/>
              </a:lnSpc>
              <a:spcBef>
                <a:spcPts val="1199"/>
              </a:spcBef>
            </a:pPr>
            <a:r>
              <a:rPr b="0" lang="en-CA" sz="1800" spc="-1" strike="noStrike">
                <a:solidFill>
                  <a:srgbClr val="595959"/>
                </a:solidFill>
                <a:latin typeface="Arial"/>
                <a:ea typeface="Arial"/>
              </a:rPr>
              <a:t>Red: frames unsent</a:t>
            </a:r>
            <a:endParaRPr b="0" lang="en-CA" sz="1800" spc="-1" strike="noStrike">
              <a:solidFill>
                <a:srgbClr val="000000"/>
              </a:solidFill>
              <a:latin typeface="Arial"/>
            </a:endParaRPr>
          </a:p>
          <a:p>
            <a:pPr>
              <a:lnSpc>
                <a:spcPct val="115000"/>
              </a:lnSpc>
              <a:spcBef>
                <a:spcPts val="1199"/>
              </a:spcBef>
              <a:spcAft>
                <a:spcPts val="1199"/>
              </a:spcAft>
            </a:pPr>
            <a:endParaRPr b="0" lang="en-CA" sz="1800" spc="-1" strike="noStrike">
              <a:solidFill>
                <a:srgbClr val="000000"/>
              </a:solidFill>
              <a:latin typeface="Arial"/>
            </a:endParaRPr>
          </a:p>
        </p:txBody>
      </p:sp>
      <p:pic>
        <p:nvPicPr>
          <p:cNvPr id="146" name="Google Shape;194;p30" descr=""/>
          <p:cNvPicPr/>
          <p:nvPr/>
        </p:nvPicPr>
        <p:blipFill>
          <a:blip r:embed="rId1"/>
          <a:stretch/>
        </p:blipFill>
        <p:spPr>
          <a:xfrm>
            <a:off x="311760" y="1761480"/>
            <a:ext cx="8690040" cy="298440"/>
          </a:xfrm>
          <a:prstGeom prst="rect">
            <a:avLst/>
          </a:prstGeom>
          <a:ln>
            <a:noFill/>
          </a:ln>
        </p:spPr>
      </p:pic>
      <p:sp>
        <p:nvSpPr>
          <p:cNvPr id="147" name="CustomShape 3"/>
          <p:cNvSpPr/>
          <p:nvPr/>
        </p:nvSpPr>
        <p:spPr>
          <a:xfrm>
            <a:off x="2507400" y="1913760"/>
            <a:ext cx="1155960" cy="174600"/>
          </a:xfrm>
          <a:prstGeom prst="rect">
            <a:avLst/>
          </a:prstGeom>
          <a:noFill/>
          <a:ln w="38160">
            <a:solidFill>
              <a:srgbClr val="4a86e8"/>
            </a:solidFill>
            <a:round/>
          </a:ln>
        </p:spPr>
        <p:style>
          <a:lnRef idx="0"/>
          <a:fillRef idx="0"/>
          <a:effectRef idx="0"/>
          <a:fontRef idx="minor"/>
        </p:style>
      </p:sp>
      <p:sp>
        <p:nvSpPr>
          <p:cNvPr id="148" name="CustomShape 4"/>
          <p:cNvSpPr/>
          <p:nvPr/>
        </p:nvSpPr>
        <p:spPr>
          <a:xfrm>
            <a:off x="3663720" y="1913760"/>
            <a:ext cx="1155960" cy="174600"/>
          </a:xfrm>
          <a:prstGeom prst="rect">
            <a:avLst/>
          </a:prstGeom>
          <a:noFill/>
          <a:ln w="38160">
            <a:solidFill>
              <a:srgbClr val="4a86e8"/>
            </a:solidFill>
            <a:round/>
          </a:ln>
        </p:spPr>
        <p:style>
          <a:lnRef idx="0"/>
          <a:fillRef idx="0"/>
          <a:effectRef idx="0"/>
          <a:fontRef idx="minor"/>
        </p:style>
      </p:sp>
      <p:sp>
        <p:nvSpPr>
          <p:cNvPr id="149" name="CustomShape 5"/>
          <p:cNvSpPr/>
          <p:nvPr/>
        </p:nvSpPr>
        <p:spPr>
          <a:xfrm>
            <a:off x="4806000" y="1913760"/>
            <a:ext cx="1155960" cy="174600"/>
          </a:xfrm>
          <a:prstGeom prst="rect">
            <a:avLst/>
          </a:prstGeom>
          <a:noFill/>
          <a:ln w="38160">
            <a:solidFill>
              <a:srgbClr val="ff0000"/>
            </a:solidFill>
            <a:round/>
          </a:ln>
        </p:spPr>
        <p:style>
          <a:lnRef idx="0"/>
          <a:fillRef idx="0"/>
          <a:effectRef idx="0"/>
          <a:fontRef idx="minor"/>
        </p:style>
      </p:sp>
      <p:sp>
        <p:nvSpPr>
          <p:cNvPr id="150" name="CustomShape 6"/>
          <p:cNvSpPr/>
          <p:nvPr/>
        </p:nvSpPr>
        <p:spPr>
          <a:xfrm>
            <a:off x="5961960" y="1913760"/>
            <a:ext cx="1155960" cy="174600"/>
          </a:xfrm>
          <a:prstGeom prst="rect">
            <a:avLst/>
          </a:prstGeom>
          <a:noFill/>
          <a:ln w="38160">
            <a:solidFill>
              <a:srgbClr val="4a86e8"/>
            </a:solidFill>
            <a:round/>
          </a:ln>
        </p:spPr>
        <p:style>
          <a:lnRef idx="0"/>
          <a:fillRef idx="0"/>
          <a:effectRef idx="0"/>
          <a:fontRef idx="minor"/>
        </p:style>
      </p:sp>
      <p:sp>
        <p:nvSpPr>
          <p:cNvPr id="151" name="CustomShape 7"/>
          <p:cNvSpPr/>
          <p:nvPr/>
        </p:nvSpPr>
        <p:spPr>
          <a:xfrm>
            <a:off x="7104240" y="1913760"/>
            <a:ext cx="1155960" cy="174600"/>
          </a:xfrm>
          <a:prstGeom prst="rect">
            <a:avLst/>
          </a:prstGeom>
          <a:noFill/>
          <a:ln w="38160">
            <a:solidFill>
              <a:srgbClr val="ff0000"/>
            </a:solidFill>
            <a:round/>
          </a:ln>
        </p:spPr>
        <p:style>
          <a:lnRef idx="0"/>
          <a:fillRef idx="0"/>
          <a:effectRef idx="0"/>
          <a:fontRef idx="minor"/>
        </p:style>
      </p:sp>
      <p:sp>
        <p:nvSpPr>
          <p:cNvPr id="152" name="CustomShape 8"/>
          <p:cNvSpPr/>
          <p:nvPr/>
        </p:nvSpPr>
        <p:spPr>
          <a:xfrm>
            <a:off x="4115880" y="1761480"/>
            <a:ext cx="1155960" cy="174600"/>
          </a:xfrm>
          <a:prstGeom prst="rect">
            <a:avLst/>
          </a:prstGeom>
          <a:noFill/>
          <a:ln w="38160">
            <a:solidFill>
              <a:srgbClr val="4a86e8"/>
            </a:solidFill>
            <a:round/>
          </a:ln>
        </p:spPr>
        <p:style>
          <a:lnRef idx="0"/>
          <a:fillRef idx="0"/>
          <a:effectRef idx="0"/>
          <a:fontRef idx="minor"/>
        </p:style>
      </p:sp>
      <p:sp>
        <p:nvSpPr>
          <p:cNvPr id="153" name="CustomShape 9"/>
          <p:cNvSpPr/>
          <p:nvPr/>
        </p:nvSpPr>
        <p:spPr>
          <a:xfrm>
            <a:off x="5272200" y="1761480"/>
            <a:ext cx="1155960" cy="174600"/>
          </a:xfrm>
          <a:prstGeom prst="rect">
            <a:avLst/>
          </a:prstGeom>
          <a:noFill/>
          <a:ln w="38160">
            <a:solidFill>
              <a:srgbClr val="4a86e8"/>
            </a:solidFill>
            <a:round/>
          </a:ln>
        </p:spPr>
        <p:style>
          <a:lnRef idx="0"/>
          <a:fillRef idx="0"/>
          <a:effectRef idx="0"/>
          <a:fontRef idx="minor"/>
        </p:style>
      </p:sp>
      <p:sp>
        <p:nvSpPr>
          <p:cNvPr id="154" name="CustomShape 10"/>
          <p:cNvSpPr/>
          <p:nvPr/>
        </p:nvSpPr>
        <p:spPr>
          <a:xfrm>
            <a:off x="6414120" y="1761480"/>
            <a:ext cx="1069920" cy="174600"/>
          </a:xfrm>
          <a:prstGeom prst="rect">
            <a:avLst/>
          </a:prstGeom>
          <a:noFill/>
          <a:ln w="38160">
            <a:solidFill>
              <a:srgbClr val="ff0000"/>
            </a:solidFill>
            <a:round/>
          </a:ln>
        </p:spPr>
        <p:style>
          <a:lnRef idx="0"/>
          <a:fillRef idx="0"/>
          <a:effectRef idx="0"/>
          <a:fontRef idx="minor"/>
        </p:style>
      </p:sp>
      <p:sp>
        <p:nvSpPr>
          <p:cNvPr id="155" name="CustomShape 11"/>
          <p:cNvSpPr/>
          <p:nvPr/>
        </p:nvSpPr>
        <p:spPr>
          <a:xfrm>
            <a:off x="7484400" y="1761480"/>
            <a:ext cx="1242000" cy="174600"/>
          </a:xfrm>
          <a:prstGeom prst="rect">
            <a:avLst/>
          </a:prstGeom>
          <a:noFill/>
          <a:ln w="38160">
            <a:solidFill>
              <a:srgbClr val="4a86e8"/>
            </a:solidFill>
            <a:round/>
          </a:ln>
        </p:spPr>
        <p:style>
          <a:lnRef idx="0"/>
          <a:fillRef idx="0"/>
          <a:effectRef idx="0"/>
          <a:fontRef idx="minor"/>
        </p:style>
      </p:sp>
      <p:sp>
        <p:nvSpPr>
          <p:cNvPr id="156" name="CustomShape 12"/>
          <p:cNvSpPr/>
          <p:nvPr/>
        </p:nvSpPr>
        <p:spPr>
          <a:xfrm>
            <a:off x="8712720" y="1761480"/>
            <a:ext cx="434880" cy="174600"/>
          </a:xfrm>
          <a:prstGeom prst="rect">
            <a:avLst/>
          </a:prstGeom>
          <a:noFill/>
          <a:ln w="38160">
            <a:solidFill>
              <a:srgbClr val="ff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Microblaze Setup</a:t>
            </a:r>
            <a:endParaRPr b="0" lang="en-CA" sz="2800" spc="-1" strike="noStrike">
              <a:solidFill>
                <a:srgbClr val="000000"/>
              </a:solidFill>
              <a:latin typeface="Arial"/>
            </a:endParaRPr>
          </a:p>
        </p:txBody>
      </p:sp>
      <p:sp>
        <p:nvSpPr>
          <p:cNvPr id="158" name="TextShape 2"/>
          <p:cNvSpPr txBox="1"/>
          <p:nvPr/>
        </p:nvSpPr>
        <p:spPr>
          <a:xfrm>
            <a:off x="311760" y="1152360"/>
            <a:ext cx="8520120" cy="3416040"/>
          </a:xfrm>
          <a:prstGeom prst="rect">
            <a:avLst/>
          </a:prstGeom>
          <a:noFill/>
          <a:ln>
            <a:noFill/>
          </a:ln>
        </p:spPr>
        <p:txBody>
          <a:bodyPr tIns="91440" bIns="91440">
            <a:normAutofit/>
          </a:bodyPr>
          <a:p>
            <a:endParaRPr b="0" lang="en-CA" sz="1400" spc="-1" strike="noStrike">
              <a:solidFill>
                <a:srgbClr val="000000"/>
              </a:solidFill>
              <a:latin typeface="Arial"/>
            </a:endParaRPr>
          </a:p>
        </p:txBody>
      </p:sp>
      <p:pic>
        <p:nvPicPr>
          <p:cNvPr id="159" name="Google Shape;211;p31" descr=""/>
          <p:cNvPicPr/>
          <p:nvPr/>
        </p:nvPicPr>
        <p:blipFill>
          <a:blip r:embed="rId1"/>
          <a:stretch/>
        </p:blipFill>
        <p:spPr>
          <a:xfrm>
            <a:off x="261000" y="1017720"/>
            <a:ext cx="8621280" cy="38008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Software I/O</a:t>
            </a:r>
            <a:endParaRPr b="0" lang="en-CA" sz="2800" spc="-1" strike="noStrike">
              <a:solidFill>
                <a:srgbClr val="000000"/>
              </a:solidFill>
              <a:latin typeface="Arial"/>
            </a:endParaRPr>
          </a:p>
        </p:txBody>
      </p:sp>
      <p:pic>
        <p:nvPicPr>
          <p:cNvPr id="161" name="Google Shape;217;p32" descr=""/>
          <p:cNvPicPr/>
          <p:nvPr/>
        </p:nvPicPr>
        <p:blipFill>
          <a:blip r:embed="rId1"/>
          <a:stretch/>
        </p:blipFill>
        <p:spPr>
          <a:xfrm>
            <a:off x="169920" y="2111400"/>
            <a:ext cx="1423440" cy="1423440"/>
          </a:xfrm>
          <a:prstGeom prst="rect">
            <a:avLst/>
          </a:prstGeom>
          <a:ln>
            <a:noFill/>
          </a:ln>
        </p:spPr>
      </p:pic>
      <p:pic>
        <p:nvPicPr>
          <p:cNvPr id="162" name="Google Shape;218;p32" descr=""/>
          <p:cNvPicPr/>
          <p:nvPr/>
        </p:nvPicPr>
        <p:blipFill>
          <a:blip r:embed="rId2"/>
          <a:stretch/>
        </p:blipFill>
        <p:spPr>
          <a:xfrm>
            <a:off x="2442600" y="2075760"/>
            <a:ext cx="1709640" cy="1494000"/>
          </a:xfrm>
          <a:prstGeom prst="rect">
            <a:avLst/>
          </a:prstGeom>
          <a:ln>
            <a:noFill/>
          </a:ln>
        </p:spPr>
      </p:pic>
      <p:pic>
        <p:nvPicPr>
          <p:cNvPr id="163" name="Google Shape;219;p32" descr=""/>
          <p:cNvPicPr/>
          <p:nvPr/>
        </p:nvPicPr>
        <p:blipFill>
          <a:blip r:embed="rId3"/>
          <a:stretch/>
        </p:blipFill>
        <p:spPr>
          <a:xfrm>
            <a:off x="4908240" y="2006640"/>
            <a:ext cx="1563120" cy="1563120"/>
          </a:xfrm>
          <a:prstGeom prst="rect">
            <a:avLst/>
          </a:prstGeom>
          <a:ln>
            <a:noFill/>
          </a:ln>
        </p:spPr>
      </p:pic>
      <p:pic>
        <p:nvPicPr>
          <p:cNvPr id="164" name="Google Shape;220;p32" descr=""/>
          <p:cNvPicPr/>
          <p:nvPr/>
        </p:nvPicPr>
        <p:blipFill>
          <a:blip r:embed="rId4"/>
          <a:stretch/>
        </p:blipFill>
        <p:spPr>
          <a:xfrm>
            <a:off x="7377840" y="2041200"/>
            <a:ext cx="1563120" cy="1563120"/>
          </a:xfrm>
          <a:prstGeom prst="rect">
            <a:avLst/>
          </a:prstGeom>
          <a:ln>
            <a:noFill/>
          </a:ln>
        </p:spPr>
      </p:pic>
      <p:sp>
        <p:nvSpPr>
          <p:cNvPr id="165" name="CustomShape 2"/>
          <p:cNvSpPr/>
          <p:nvPr/>
        </p:nvSpPr>
        <p:spPr>
          <a:xfrm>
            <a:off x="1593720" y="2823120"/>
            <a:ext cx="8485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6" name="CustomShape 3"/>
          <p:cNvSpPr/>
          <p:nvPr/>
        </p:nvSpPr>
        <p:spPr>
          <a:xfrm>
            <a:off x="4147560" y="2823120"/>
            <a:ext cx="8485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7" name="CustomShape 4"/>
          <p:cNvSpPr/>
          <p:nvPr/>
        </p:nvSpPr>
        <p:spPr>
          <a:xfrm>
            <a:off x="6471720" y="2823120"/>
            <a:ext cx="8485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8" name="CustomShape 5"/>
          <p:cNvSpPr/>
          <p:nvPr/>
        </p:nvSpPr>
        <p:spPr>
          <a:xfrm rot="10800000">
            <a:off x="1594080" y="2961720"/>
            <a:ext cx="8485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9" name="CustomShape 6"/>
          <p:cNvSpPr/>
          <p:nvPr/>
        </p:nvSpPr>
        <p:spPr>
          <a:xfrm rot="10800000">
            <a:off x="4147920" y="2961720"/>
            <a:ext cx="8485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0" name="CustomShape 7"/>
          <p:cNvSpPr/>
          <p:nvPr/>
        </p:nvSpPr>
        <p:spPr>
          <a:xfrm rot="10800000">
            <a:off x="6472080" y="2961720"/>
            <a:ext cx="8485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61"/>
                                        </p:tgtEl>
                                        <p:attrNameLst>
                                          <p:attrName>style.visibility</p:attrName>
                                        </p:attrNameLst>
                                      </p:cBhvr>
                                      <p:to>
                                        <p:strVal val="visible"/>
                                      </p:to>
                                    </p:set>
                                    <p:animEffect filter="fade" transition="in">
                                      <p:cBhvr additive="repl">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165"/>
                                        </p:tgtEl>
                                        <p:attrNameLst>
                                          <p:attrName>style.visibility</p:attrName>
                                        </p:attrNameLst>
                                      </p:cBhvr>
                                      <p:to>
                                        <p:strVal val="visible"/>
                                      </p:to>
                                    </p:set>
                                    <p:animEffect filter="fade" transition="in">
                                      <p:cBhvr additive="repl">
                                        <p:cTn id="12" dur="1000"/>
                                        <p:tgtEl>
                                          <p:spTgt spid="165"/>
                                        </p:tgtEl>
                                      </p:cBhvr>
                                    </p:animEffect>
                                  </p:childTnLst>
                                </p:cTn>
                              </p:par>
                              <p:par>
                                <p:cTn id="13" nodeType="withEffect" fill="hold" presetClass="entr" presetID="10">
                                  <p:stCondLst>
                                    <p:cond delay="0"/>
                                  </p:stCondLst>
                                  <p:childTnLst>
                                    <p:set>
                                      <p:cBhvr>
                                        <p:cTn id="14" dur="1" fill="hold">
                                          <p:stCondLst>
                                            <p:cond delay="0"/>
                                          </p:stCondLst>
                                        </p:cTn>
                                        <p:tgtEl>
                                          <p:spTgt spid="162"/>
                                        </p:tgtEl>
                                        <p:attrNameLst>
                                          <p:attrName>style.visibility</p:attrName>
                                        </p:attrNameLst>
                                      </p:cBhvr>
                                      <p:to>
                                        <p:strVal val="visible"/>
                                      </p:to>
                                    </p:set>
                                    <p:animEffect filter="fade" transition="in">
                                      <p:cBhvr additive="repl">
                                        <p:cTn id="15" dur="1000"/>
                                        <p:tgtEl>
                                          <p:spTgt spid="162"/>
                                        </p:tgtEl>
                                      </p:cBhvr>
                                    </p:animEffect>
                                  </p:childTnLst>
                                </p:cTn>
                              </p:par>
                            </p:childTnLst>
                          </p:cTn>
                        </p:par>
                      </p:childTnLst>
                    </p:cTn>
                  </p:par>
                  <p:par>
                    <p:cTn id="16" fill="hold">
                      <p:stCondLst>
                        <p:cond delay="indefinite"/>
                      </p:stCondLst>
                      <p:childTnLst>
                        <p:par>
                          <p:cTn id="17" fill="hold">
                            <p:stCondLst>
                              <p:cond delay="0"/>
                            </p:stCondLst>
                            <p:childTnLst>
                              <p:par>
                                <p:cTn id="18" nodeType="clickEffect" fill="hold" presetClass="entr" presetID="10">
                                  <p:stCondLst>
                                    <p:cond delay="0"/>
                                  </p:stCondLst>
                                  <p:childTnLst>
                                    <p:set>
                                      <p:cBhvr>
                                        <p:cTn id="19" dur="1" fill="hold">
                                          <p:stCondLst>
                                            <p:cond delay="0"/>
                                          </p:stCondLst>
                                        </p:cTn>
                                        <p:tgtEl>
                                          <p:spTgt spid="166"/>
                                        </p:tgtEl>
                                        <p:attrNameLst>
                                          <p:attrName>style.visibility</p:attrName>
                                        </p:attrNameLst>
                                      </p:cBhvr>
                                      <p:to>
                                        <p:strVal val="visible"/>
                                      </p:to>
                                    </p:set>
                                    <p:animEffect filter="fade" transition="in">
                                      <p:cBhvr additive="repl">
                                        <p:cTn id="20" dur="1000"/>
                                        <p:tgtEl>
                                          <p:spTgt spid="166"/>
                                        </p:tgtEl>
                                      </p:cBhvr>
                                    </p:animEffect>
                                  </p:childTnLst>
                                </p:cTn>
                              </p:par>
                              <p:par>
                                <p:cTn id="21" nodeType="withEffect" fill="hold" presetClass="entr" presetID="10">
                                  <p:stCondLst>
                                    <p:cond delay="0"/>
                                  </p:stCondLst>
                                  <p:childTnLst>
                                    <p:set>
                                      <p:cBhvr>
                                        <p:cTn id="22" dur="1" fill="hold">
                                          <p:stCondLst>
                                            <p:cond delay="0"/>
                                          </p:stCondLst>
                                        </p:cTn>
                                        <p:tgtEl>
                                          <p:spTgt spid="163"/>
                                        </p:tgtEl>
                                        <p:attrNameLst>
                                          <p:attrName>style.visibility</p:attrName>
                                        </p:attrNameLst>
                                      </p:cBhvr>
                                      <p:to>
                                        <p:strVal val="visible"/>
                                      </p:to>
                                    </p:set>
                                    <p:animEffect filter="fade" transition="in">
                                      <p:cBhvr additive="repl">
                                        <p:cTn id="23" dur="1000"/>
                                        <p:tgtEl>
                                          <p:spTgt spid="163"/>
                                        </p:tgtEl>
                                      </p:cBhvr>
                                    </p:animEffect>
                                  </p:childTnLst>
                                </p:cTn>
                              </p:par>
                            </p:childTnLst>
                          </p:cTn>
                        </p:par>
                      </p:childTnLst>
                    </p:cTn>
                  </p:par>
                  <p:par>
                    <p:cTn id="24" fill="hold">
                      <p:stCondLst>
                        <p:cond delay="indefinite"/>
                      </p:stCondLst>
                      <p:childTnLst>
                        <p:par>
                          <p:cTn id="25" fill="hold">
                            <p:stCondLst>
                              <p:cond delay="0"/>
                            </p:stCondLst>
                            <p:childTnLst>
                              <p:par>
                                <p:cTn id="26" nodeType="clickEffect" fill="hold" presetClass="entr" presetID="10">
                                  <p:stCondLst>
                                    <p:cond delay="0"/>
                                  </p:stCondLst>
                                  <p:childTnLst>
                                    <p:set>
                                      <p:cBhvr>
                                        <p:cTn id="27" dur="1" fill="hold">
                                          <p:stCondLst>
                                            <p:cond delay="0"/>
                                          </p:stCondLst>
                                        </p:cTn>
                                        <p:tgtEl>
                                          <p:spTgt spid="167"/>
                                        </p:tgtEl>
                                        <p:attrNameLst>
                                          <p:attrName>style.visibility</p:attrName>
                                        </p:attrNameLst>
                                      </p:cBhvr>
                                      <p:to>
                                        <p:strVal val="visible"/>
                                      </p:to>
                                    </p:set>
                                    <p:animEffect filter="fade" transition="in">
                                      <p:cBhvr additive="repl">
                                        <p:cTn id="28" dur="1000"/>
                                        <p:tgtEl>
                                          <p:spTgt spid="167"/>
                                        </p:tgtEl>
                                      </p:cBhvr>
                                    </p:animEffect>
                                  </p:childTnLst>
                                </p:cTn>
                              </p:par>
                              <p:par>
                                <p:cTn id="29" nodeType="withEffect" fill="hold" presetClass="entr" presetID="10">
                                  <p:stCondLst>
                                    <p:cond delay="0"/>
                                  </p:stCondLst>
                                  <p:childTnLst>
                                    <p:set>
                                      <p:cBhvr>
                                        <p:cTn id="30" dur="1" fill="hold">
                                          <p:stCondLst>
                                            <p:cond delay="0"/>
                                          </p:stCondLst>
                                        </p:cTn>
                                        <p:tgtEl>
                                          <p:spTgt spid="164"/>
                                        </p:tgtEl>
                                        <p:attrNameLst>
                                          <p:attrName>style.visibility</p:attrName>
                                        </p:attrNameLst>
                                      </p:cBhvr>
                                      <p:to>
                                        <p:strVal val="visible"/>
                                      </p:to>
                                    </p:set>
                                    <p:animEffect filter="fade" transition="in">
                                      <p:cBhvr additive="repl">
                                        <p:cTn id="31" dur="1000"/>
                                        <p:tgtEl>
                                          <p:spTgt spid="164"/>
                                        </p:tgtEl>
                                      </p:cBhvr>
                                    </p:animEffect>
                                  </p:childTnLst>
                                </p:cTn>
                              </p:par>
                            </p:childTnLst>
                          </p:cTn>
                        </p:par>
                      </p:childTnLst>
                    </p:cTn>
                  </p:par>
                  <p:par>
                    <p:cTn id="32" fill="hold">
                      <p:stCondLst>
                        <p:cond delay="indefinite"/>
                      </p:stCondLst>
                      <p:childTnLst>
                        <p:par>
                          <p:cTn id="33" fill="hold">
                            <p:stCondLst>
                              <p:cond delay="0"/>
                            </p:stCondLst>
                            <p:childTnLst>
                              <p:par>
                                <p:cTn id="34" nodeType="clickEffect" fill="hold" presetClass="entr" presetID="10">
                                  <p:stCondLst>
                                    <p:cond delay="0"/>
                                  </p:stCondLst>
                                  <p:childTnLst>
                                    <p:set>
                                      <p:cBhvr>
                                        <p:cTn id="35" dur="1" fill="hold">
                                          <p:stCondLst>
                                            <p:cond delay="0"/>
                                          </p:stCondLst>
                                        </p:cTn>
                                        <p:tgtEl>
                                          <p:spTgt spid="170"/>
                                        </p:tgtEl>
                                        <p:attrNameLst>
                                          <p:attrName>style.visibility</p:attrName>
                                        </p:attrNameLst>
                                      </p:cBhvr>
                                      <p:to>
                                        <p:strVal val="visible"/>
                                      </p:to>
                                    </p:set>
                                    <p:animEffect filter="fade" transition="in">
                                      <p:cBhvr additive="repl">
                                        <p:cTn id="36" dur="1000"/>
                                        <p:tgtEl>
                                          <p:spTgt spid="170"/>
                                        </p:tgtEl>
                                      </p:cBhvr>
                                    </p:animEffec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169"/>
                                        </p:tgtEl>
                                        <p:attrNameLst>
                                          <p:attrName>style.visibility</p:attrName>
                                        </p:attrNameLst>
                                      </p:cBhvr>
                                      <p:to>
                                        <p:strVal val="visible"/>
                                      </p:to>
                                    </p:set>
                                    <p:animEffect filter="fade" transition="in">
                                      <p:cBhvr additive="repl">
                                        <p:cTn id="41" dur="1000"/>
                                        <p:tgtEl>
                                          <p:spTgt spid="169"/>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0">
                                  <p:stCondLst>
                                    <p:cond delay="0"/>
                                  </p:stCondLst>
                                  <p:childTnLst>
                                    <p:set>
                                      <p:cBhvr>
                                        <p:cTn id="45" dur="1" fill="hold">
                                          <p:stCondLst>
                                            <p:cond delay="0"/>
                                          </p:stCondLst>
                                        </p:cTn>
                                        <p:tgtEl>
                                          <p:spTgt spid="168"/>
                                        </p:tgtEl>
                                        <p:attrNameLst>
                                          <p:attrName>style.visibility</p:attrName>
                                        </p:attrNameLst>
                                      </p:cBhvr>
                                      <p:to>
                                        <p:strVal val="visible"/>
                                      </p:to>
                                    </p:set>
                                    <p:animEffect filter="fade" transition="in">
                                      <p:cBhvr additive="repl">
                                        <p:cTn id="46"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Project overview</a:t>
            </a:r>
            <a:endParaRPr b="0" lang="en-CA" sz="2800" spc="-1" strike="noStrike">
              <a:solidFill>
                <a:srgbClr val="000000"/>
              </a:solidFill>
              <a:latin typeface="Arial"/>
            </a:endParaRPr>
          </a:p>
        </p:txBody>
      </p:sp>
      <p:pic>
        <p:nvPicPr>
          <p:cNvPr id="87" name="Google Shape;75;p15" descr=""/>
          <p:cNvPicPr/>
          <p:nvPr/>
        </p:nvPicPr>
        <p:blipFill>
          <a:blip r:embed="rId1"/>
          <a:stretch/>
        </p:blipFill>
        <p:spPr>
          <a:xfrm>
            <a:off x="1499040" y="2945160"/>
            <a:ext cx="762840" cy="1080720"/>
          </a:xfrm>
          <a:prstGeom prst="rect">
            <a:avLst/>
          </a:prstGeom>
          <a:ln>
            <a:noFill/>
          </a:ln>
        </p:spPr>
      </p:pic>
      <p:pic>
        <p:nvPicPr>
          <p:cNvPr id="88" name="Google Shape;76;p15" descr=""/>
          <p:cNvPicPr/>
          <p:nvPr/>
        </p:nvPicPr>
        <p:blipFill>
          <a:blip r:embed="rId2"/>
          <a:stretch/>
        </p:blipFill>
        <p:spPr>
          <a:xfrm>
            <a:off x="6752880" y="2945160"/>
            <a:ext cx="762840" cy="1080720"/>
          </a:xfrm>
          <a:prstGeom prst="rect">
            <a:avLst/>
          </a:prstGeom>
          <a:ln>
            <a:noFill/>
          </a:ln>
        </p:spPr>
      </p:pic>
      <p:sp>
        <p:nvSpPr>
          <p:cNvPr id="89" name="CustomShape 2"/>
          <p:cNvSpPr/>
          <p:nvPr/>
        </p:nvSpPr>
        <p:spPr>
          <a:xfrm>
            <a:off x="2262240" y="3485520"/>
            <a:ext cx="4489920" cy="360"/>
          </a:xfrm>
          <a:custGeom>
            <a:avLst/>
            <a:gdLst/>
            <a:ahLst/>
            <a:rect l="l" t="t" r="r" b="b"/>
            <a:pathLst>
              <a:path w="21600" h="21600">
                <a:moveTo>
                  <a:pt x="0" y="0"/>
                </a:moveTo>
                <a:lnTo>
                  <a:pt x="21600" y="21600"/>
                </a:lnTo>
              </a:path>
            </a:pathLst>
          </a:custGeom>
          <a:noFill/>
          <a:ln w="38160">
            <a:solidFill>
              <a:schemeClr val="dk2"/>
            </a:solidFill>
            <a:round/>
          </a:ln>
        </p:spPr>
        <p:style>
          <a:lnRef idx="0"/>
          <a:fillRef idx="0"/>
          <a:effectRef idx="0"/>
          <a:fontRef idx="minor"/>
        </p:style>
      </p:sp>
      <p:pic>
        <p:nvPicPr>
          <p:cNvPr id="90" name="Google Shape;78;p15" descr=""/>
          <p:cNvPicPr/>
          <p:nvPr/>
        </p:nvPicPr>
        <p:blipFill>
          <a:blip r:embed="rId3"/>
          <a:stretch/>
        </p:blipFill>
        <p:spPr>
          <a:xfrm>
            <a:off x="3478680" y="3326040"/>
            <a:ext cx="317520" cy="318600"/>
          </a:xfrm>
          <a:prstGeom prst="rect">
            <a:avLst/>
          </a:prstGeom>
          <a:ln>
            <a:noFill/>
          </a:ln>
        </p:spPr>
      </p:pic>
      <p:pic>
        <p:nvPicPr>
          <p:cNvPr id="91" name="Google Shape;79;p15" descr=""/>
          <p:cNvPicPr/>
          <p:nvPr/>
        </p:nvPicPr>
        <p:blipFill>
          <a:blip r:embed="rId4"/>
          <a:stretch/>
        </p:blipFill>
        <p:spPr>
          <a:xfrm>
            <a:off x="2995200" y="3303000"/>
            <a:ext cx="317520" cy="318600"/>
          </a:xfrm>
          <a:prstGeom prst="rect">
            <a:avLst/>
          </a:prstGeom>
          <a:ln>
            <a:noFill/>
          </a:ln>
        </p:spPr>
      </p:pic>
      <p:pic>
        <p:nvPicPr>
          <p:cNvPr id="92" name="Google Shape;80;p15" descr=""/>
          <p:cNvPicPr/>
          <p:nvPr/>
        </p:nvPicPr>
        <p:blipFill>
          <a:blip r:embed="rId5"/>
          <a:stretch/>
        </p:blipFill>
        <p:spPr>
          <a:xfrm>
            <a:off x="4542840" y="3362040"/>
            <a:ext cx="317520" cy="318600"/>
          </a:xfrm>
          <a:prstGeom prst="rect">
            <a:avLst/>
          </a:prstGeom>
          <a:ln>
            <a:noFill/>
          </a:ln>
        </p:spPr>
      </p:pic>
      <p:pic>
        <p:nvPicPr>
          <p:cNvPr id="93" name="Google Shape;81;p15" descr=""/>
          <p:cNvPicPr/>
          <p:nvPr/>
        </p:nvPicPr>
        <p:blipFill>
          <a:blip r:embed="rId6"/>
          <a:stretch/>
        </p:blipFill>
        <p:spPr>
          <a:xfrm>
            <a:off x="5013360" y="3326040"/>
            <a:ext cx="317520" cy="318600"/>
          </a:xfrm>
          <a:prstGeom prst="rect">
            <a:avLst/>
          </a:prstGeom>
          <a:ln>
            <a:noFill/>
          </a:ln>
        </p:spPr>
      </p:pic>
      <p:pic>
        <p:nvPicPr>
          <p:cNvPr id="94" name="Google Shape;82;p15" descr=""/>
          <p:cNvPicPr/>
          <p:nvPr/>
        </p:nvPicPr>
        <p:blipFill>
          <a:blip r:embed="rId7"/>
          <a:stretch/>
        </p:blipFill>
        <p:spPr>
          <a:xfrm>
            <a:off x="6270120" y="3326040"/>
            <a:ext cx="317520" cy="318600"/>
          </a:xfrm>
          <a:prstGeom prst="rect">
            <a:avLst/>
          </a:prstGeom>
          <a:ln>
            <a:noFill/>
          </a:ln>
        </p:spPr>
      </p:pic>
      <p:pic>
        <p:nvPicPr>
          <p:cNvPr id="95" name="Google Shape;83;p15" descr=""/>
          <p:cNvPicPr/>
          <p:nvPr/>
        </p:nvPicPr>
        <p:blipFill>
          <a:blip r:embed="rId8"/>
          <a:stretch/>
        </p:blipFill>
        <p:spPr>
          <a:xfrm>
            <a:off x="7072200" y="1603080"/>
            <a:ext cx="465480" cy="465480"/>
          </a:xfrm>
          <a:prstGeom prst="rect">
            <a:avLst/>
          </a:prstGeom>
          <a:ln>
            <a:noFill/>
          </a:ln>
        </p:spPr>
      </p:pic>
      <p:pic>
        <p:nvPicPr>
          <p:cNvPr id="96" name="Google Shape;84;p15" descr=""/>
          <p:cNvPicPr/>
          <p:nvPr/>
        </p:nvPicPr>
        <p:blipFill>
          <a:blip r:embed="rId9"/>
          <a:stretch/>
        </p:blipFill>
        <p:spPr>
          <a:xfrm>
            <a:off x="736560" y="1679760"/>
            <a:ext cx="465480" cy="465480"/>
          </a:xfrm>
          <a:prstGeom prst="rect">
            <a:avLst/>
          </a:prstGeom>
          <a:ln>
            <a:noFill/>
          </a:ln>
        </p:spPr>
      </p:pic>
      <p:pic>
        <p:nvPicPr>
          <p:cNvPr id="97" name="Google Shape;85;p15" descr=""/>
          <p:cNvPicPr/>
          <p:nvPr/>
        </p:nvPicPr>
        <p:blipFill>
          <a:blip r:embed="rId10"/>
          <a:stretch/>
        </p:blipFill>
        <p:spPr>
          <a:xfrm>
            <a:off x="4542840" y="3035160"/>
            <a:ext cx="762840" cy="796680"/>
          </a:xfrm>
          <a:prstGeom prst="rect">
            <a:avLst/>
          </a:prstGeom>
          <a:ln>
            <a:noFill/>
          </a:ln>
        </p:spPr>
      </p:pic>
      <p:pic>
        <p:nvPicPr>
          <p:cNvPr id="98" name="Google Shape;86;p15" descr=""/>
          <p:cNvPicPr/>
          <p:nvPr/>
        </p:nvPicPr>
        <p:blipFill>
          <a:blip r:embed="rId11"/>
          <a:stretch/>
        </p:blipFill>
        <p:spPr>
          <a:xfrm>
            <a:off x="5800680" y="3063960"/>
            <a:ext cx="762840" cy="796680"/>
          </a:xfrm>
          <a:prstGeom prst="rect">
            <a:avLst/>
          </a:prstGeom>
          <a:ln>
            <a:noFill/>
          </a:ln>
        </p:spPr>
      </p:pic>
      <p:pic>
        <p:nvPicPr>
          <p:cNvPr id="99" name="Google Shape;87;p15" descr=""/>
          <p:cNvPicPr/>
          <p:nvPr/>
        </p:nvPicPr>
        <p:blipFill>
          <a:blip r:embed="rId12"/>
          <a:stretch/>
        </p:blipFill>
        <p:spPr>
          <a:xfrm>
            <a:off x="2993400" y="3006720"/>
            <a:ext cx="817920" cy="854280"/>
          </a:xfrm>
          <a:prstGeom prst="rect">
            <a:avLst/>
          </a:prstGeom>
          <a:ln>
            <a:noFill/>
          </a:ln>
        </p:spPr>
      </p:pic>
      <p:pic>
        <p:nvPicPr>
          <p:cNvPr id="100" name="Google Shape;88;p15" descr=""/>
          <p:cNvPicPr/>
          <p:nvPr/>
        </p:nvPicPr>
        <p:blipFill>
          <a:blip r:embed="rId13"/>
          <a:stretch/>
        </p:blipFill>
        <p:spPr>
          <a:xfrm>
            <a:off x="3985560" y="2549880"/>
            <a:ext cx="1640880" cy="1646280"/>
          </a:xfrm>
          <a:prstGeom prst="rect">
            <a:avLst/>
          </a:prstGeom>
          <a:ln>
            <a:noFill/>
          </a:ln>
        </p:spPr>
      </p:pic>
      <p:pic>
        <p:nvPicPr>
          <p:cNvPr id="101" name="Google Shape;89;p15" descr=""/>
          <p:cNvPicPr/>
          <p:nvPr/>
        </p:nvPicPr>
        <p:blipFill>
          <a:blip r:embed="rId14"/>
          <a:stretch/>
        </p:blipFill>
        <p:spPr>
          <a:xfrm>
            <a:off x="2400480" y="1603080"/>
            <a:ext cx="1141920" cy="12150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Future goals</a:t>
            </a:r>
            <a:endParaRPr b="0" lang="en-CA" sz="2800" spc="-1" strike="noStrike">
              <a:solidFill>
                <a:srgbClr val="000000"/>
              </a:solidFill>
              <a:latin typeface="Arial"/>
            </a:endParaRPr>
          </a:p>
        </p:txBody>
      </p:sp>
      <p:sp>
        <p:nvSpPr>
          <p:cNvPr id="172" name="TextShape 2"/>
          <p:cNvSpPr txBox="1"/>
          <p:nvPr/>
        </p:nvSpPr>
        <p:spPr>
          <a:xfrm>
            <a:off x="311760" y="1152360"/>
            <a:ext cx="8520120" cy="3416040"/>
          </a:xfrm>
          <a:prstGeom prst="rect">
            <a:avLst/>
          </a:prstGeom>
          <a:noFill/>
          <a:ln>
            <a:noFill/>
          </a:ln>
        </p:spPr>
        <p:txBody>
          <a:bodyPr tIns="91440" bIns="91440">
            <a:normAutofit/>
          </a:bodyPr>
          <a:p>
            <a:pPr marL="457200" indent="-342720">
              <a:lnSpc>
                <a:spcPct val="115000"/>
              </a:lnSpc>
              <a:buClr>
                <a:srgbClr val="595959"/>
              </a:buClr>
              <a:buFont typeface="Arial"/>
              <a:buAutoNum type="arabicPeriod"/>
            </a:pPr>
            <a:r>
              <a:rPr b="0" lang="en-CA" sz="1800" spc="-1" strike="noStrike">
                <a:solidFill>
                  <a:srgbClr val="595959"/>
                </a:solidFill>
                <a:latin typeface="Arial"/>
                <a:ea typeface="Arial"/>
              </a:rPr>
              <a:t>Compression algorithm:</a:t>
            </a:r>
            <a:endParaRPr b="0" lang="en-CA" sz="18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Implement and test transpose core, Quantizer, Encoder blocks in hardware</a:t>
            </a:r>
            <a:endParaRPr b="0" lang="en-CA" sz="14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Implement Motion Compensation cores on FPGA</a:t>
            </a:r>
            <a:endParaRPr b="0" lang="en-CA" sz="14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Integrate system</a:t>
            </a:r>
            <a:endParaRPr b="0" lang="en-CA" sz="1400" spc="-1" strike="noStrike">
              <a:solidFill>
                <a:srgbClr val="000000"/>
              </a:solidFill>
              <a:latin typeface="Arial"/>
            </a:endParaRPr>
          </a:p>
          <a:p>
            <a:pPr marL="457200" indent="-342720">
              <a:lnSpc>
                <a:spcPct val="115000"/>
              </a:lnSpc>
              <a:buClr>
                <a:srgbClr val="595959"/>
              </a:buClr>
              <a:buFont typeface="Arial"/>
              <a:buAutoNum type="arabicPeriod"/>
            </a:pPr>
            <a:r>
              <a:rPr b="0" lang="en-CA" sz="1800" spc="-1" strike="noStrike">
                <a:solidFill>
                  <a:srgbClr val="595959"/>
                </a:solidFill>
                <a:latin typeface="Arial"/>
                <a:ea typeface="Arial"/>
              </a:rPr>
              <a:t>Integration on 2 FPGAs</a:t>
            </a:r>
            <a:endParaRPr b="0" lang="en-CA" sz="18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Implement UARTLITE to send pixel values from software to FPGA</a:t>
            </a:r>
            <a:endParaRPr b="0" lang="en-CA" sz="1400" spc="-1" strike="noStrike">
              <a:solidFill>
                <a:srgbClr val="000000"/>
              </a:solidFill>
              <a:latin typeface="Arial"/>
            </a:endParaRPr>
          </a:p>
          <a:p>
            <a:pPr marL="457200" indent="-342720">
              <a:lnSpc>
                <a:spcPct val="115000"/>
              </a:lnSpc>
              <a:buClr>
                <a:srgbClr val="595959"/>
              </a:buClr>
              <a:buFont typeface="Arial"/>
              <a:buAutoNum type="arabicPeriod"/>
            </a:pPr>
            <a:r>
              <a:rPr b="0" lang="en-CA" sz="1800" spc="-1" strike="noStrike">
                <a:solidFill>
                  <a:srgbClr val="595959"/>
                </a:solidFill>
                <a:latin typeface="Arial"/>
                <a:ea typeface="Arial"/>
              </a:rPr>
              <a:t>Optimizations</a:t>
            </a:r>
            <a:endParaRPr b="0" lang="en-CA" sz="18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Reduce on-chip area of hardware blocks </a:t>
            </a:r>
            <a:endParaRPr b="0" lang="en-CA" sz="14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Improve performance by using DSPs</a:t>
            </a:r>
            <a:endParaRPr b="0" lang="en-CA" sz="1400" spc="-1" strike="noStrike">
              <a:solidFill>
                <a:srgbClr val="000000"/>
              </a:solidFill>
              <a:latin typeface="Arial"/>
            </a:endParaRPr>
          </a:p>
          <a:p>
            <a:pPr lvl="1" marL="914400" indent="-317160">
              <a:lnSpc>
                <a:spcPct val="115000"/>
              </a:lnSpc>
              <a:buClr>
                <a:srgbClr val="595959"/>
              </a:buClr>
              <a:buFont typeface="Arial"/>
              <a:buAutoNum type="alphaLcPeriod"/>
            </a:pPr>
            <a:r>
              <a:rPr b="0" lang="en-CA" sz="1400" spc="-1" strike="noStrike">
                <a:solidFill>
                  <a:srgbClr val="595959"/>
                </a:solidFill>
                <a:latin typeface="Arial"/>
                <a:ea typeface="Arial"/>
              </a:rPr>
              <a:t>Implement performance monitoring</a:t>
            </a:r>
            <a:endParaRPr b="0" lang="en-CA"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Final demo plan</a:t>
            </a:r>
            <a:endParaRPr b="0" lang="en-CA" sz="2800" spc="-1" strike="noStrike">
              <a:solidFill>
                <a:srgbClr val="000000"/>
              </a:solidFill>
              <a:latin typeface="Arial"/>
            </a:endParaRPr>
          </a:p>
        </p:txBody>
      </p:sp>
      <p:pic>
        <p:nvPicPr>
          <p:cNvPr id="174" name="Google Shape;238;p34" descr=""/>
          <p:cNvPicPr/>
          <p:nvPr/>
        </p:nvPicPr>
        <p:blipFill>
          <a:blip r:embed="rId1"/>
          <a:stretch/>
        </p:blipFill>
        <p:spPr>
          <a:xfrm flipH="1">
            <a:off x="86760" y="2014560"/>
            <a:ext cx="1541880" cy="1113840"/>
          </a:xfrm>
          <a:prstGeom prst="rect">
            <a:avLst/>
          </a:prstGeom>
          <a:ln>
            <a:noFill/>
          </a:ln>
        </p:spPr>
      </p:pic>
      <p:pic>
        <p:nvPicPr>
          <p:cNvPr id="175" name="Google Shape;239;p34" descr=""/>
          <p:cNvPicPr/>
          <p:nvPr/>
        </p:nvPicPr>
        <p:blipFill>
          <a:blip r:embed="rId2"/>
          <a:stretch/>
        </p:blipFill>
        <p:spPr>
          <a:xfrm>
            <a:off x="2094480" y="1928520"/>
            <a:ext cx="1374840" cy="1285920"/>
          </a:xfrm>
          <a:prstGeom prst="rect">
            <a:avLst/>
          </a:prstGeom>
          <a:ln>
            <a:noFill/>
          </a:ln>
        </p:spPr>
      </p:pic>
      <p:pic>
        <p:nvPicPr>
          <p:cNvPr id="176" name="Google Shape;240;p34" descr=""/>
          <p:cNvPicPr/>
          <p:nvPr/>
        </p:nvPicPr>
        <p:blipFill>
          <a:blip r:embed="rId3"/>
          <a:stretch/>
        </p:blipFill>
        <p:spPr>
          <a:xfrm>
            <a:off x="5729400" y="1928520"/>
            <a:ext cx="1374840" cy="1285920"/>
          </a:xfrm>
          <a:prstGeom prst="rect">
            <a:avLst/>
          </a:prstGeom>
          <a:ln>
            <a:noFill/>
          </a:ln>
        </p:spPr>
      </p:pic>
      <p:pic>
        <p:nvPicPr>
          <p:cNvPr id="177" name="Google Shape;241;p34" descr=""/>
          <p:cNvPicPr/>
          <p:nvPr/>
        </p:nvPicPr>
        <p:blipFill>
          <a:blip r:embed="rId4"/>
          <a:stretch/>
        </p:blipFill>
        <p:spPr>
          <a:xfrm>
            <a:off x="7450560" y="2014560"/>
            <a:ext cx="1541880" cy="1113840"/>
          </a:xfrm>
          <a:prstGeom prst="rect">
            <a:avLst/>
          </a:prstGeom>
          <a:ln>
            <a:noFill/>
          </a:ln>
        </p:spPr>
      </p:pic>
      <p:sp>
        <p:nvSpPr>
          <p:cNvPr id="178" name="CustomShape 2"/>
          <p:cNvSpPr/>
          <p:nvPr/>
        </p:nvSpPr>
        <p:spPr>
          <a:xfrm>
            <a:off x="3751920" y="2003760"/>
            <a:ext cx="1695240" cy="1135800"/>
          </a:xfrm>
          <a:prstGeom prst="cloud">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en-CA" sz="1400" spc="-1" strike="noStrike">
                <a:solidFill>
                  <a:srgbClr val="000000"/>
                </a:solidFill>
                <a:latin typeface="Arial"/>
                <a:ea typeface="Arial"/>
              </a:rPr>
              <a:t>FPGANet</a:t>
            </a:r>
            <a:endParaRPr b="0" lang="en-CA" sz="1400" spc="-1" strike="noStrike">
              <a:latin typeface="Arial"/>
            </a:endParaRPr>
          </a:p>
        </p:txBody>
      </p:sp>
      <p:sp>
        <p:nvSpPr>
          <p:cNvPr id="179" name="CustomShape 3"/>
          <p:cNvSpPr/>
          <p:nvPr/>
        </p:nvSpPr>
        <p:spPr>
          <a:xfrm>
            <a:off x="1628640" y="2571840"/>
            <a:ext cx="4651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0" name="CustomShape 4"/>
          <p:cNvSpPr/>
          <p:nvPr/>
        </p:nvSpPr>
        <p:spPr>
          <a:xfrm>
            <a:off x="3469680" y="2571840"/>
            <a:ext cx="2869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1" name="CustomShape 5"/>
          <p:cNvSpPr/>
          <p:nvPr/>
        </p:nvSpPr>
        <p:spPr>
          <a:xfrm>
            <a:off x="5446080" y="2571840"/>
            <a:ext cx="28332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2" name="CustomShape 6"/>
          <p:cNvSpPr/>
          <p:nvPr/>
        </p:nvSpPr>
        <p:spPr>
          <a:xfrm>
            <a:off x="7104960" y="2571840"/>
            <a:ext cx="34560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183" name="Google Shape;247;p34" descr=""/>
          <p:cNvPicPr/>
          <p:nvPr/>
        </p:nvPicPr>
        <p:blipFill>
          <a:blip r:embed="rId5"/>
          <a:stretch/>
        </p:blipFill>
        <p:spPr>
          <a:xfrm>
            <a:off x="86760" y="3967200"/>
            <a:ext cx="2418840" cy="408600"/>
          </a:xfrm>
          <a:prstGeom prst="rect">
            <a:avLst/>
          </a:prstGeom>
          <a:ln>
            <a:noFill/>
          </a:ln>
        </p:spPr>
      </p:pic>
      <p:pic>
        <p:nvPicPr>
          <p:cNvPr id="184" name="Google Shape;248;p34" descr=""/>
          <p:cNvPicPr/>
          <p:nvPr/>
        </p:nvPicPr>
        <p:blipFill>
          <a:blip r:embed="rId6"/>
          <a:stretch/>
        </p:blipFill>
        <p:spPr>
          <a:xfrm>
            <a:off x="6649560" y="3967200"/>
            <a:ext cx="2418840" cy="408600"/>
          </a:xfrm>
          <a:prstGeom prst="rect">
            <a:avLst/>
          </a:prstGeom>
          <a:ln>
            <a:noFill/>
          </a:ln>
        </p:spPr>
      </p:pic>
      <p:sp>
        <p:nvSpPr>
          <p:cNvPr id="185" name="CustomShape 7"/>
          <p:cNvSpPr/>
          <p:nvPr/>
        </p:nvSpPr>
        <p:spPr>
          <a:xfrm flipH="1">
            <a:off x="86040" y="3128760"/>
            <a:ext cx="770760" cy="10425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86" name="CustomShape 8"/>
          <p:cNvSpPr/>
          <p:nvPr/>
        </p:nvSpPr>
        <p:spPr>
          <a:xfrm>
            <a:off x="857880" y="3128760"/>
            <a:ext cx="1647720" cy="10425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87" name="CustomShape 9"/>
          <p:cNvSpPr/>
          <p:nvPr/>
        </p:nvSpPr>
        <p:spPr>
          <a:xfrm flipH="1">
            <a:off x="6649920" y="3128760"/>
            <a:ext cx="1571760" cy="10425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188" name="CustomShape 10"/>
          <p:cNvSpPr/>
          <p:nvPr/>
        </p:nvSpPr>
        <p:spPr>
          <a:xfrm>
            <a:off x="8221680" y="3128760"/>
            <a:ext cx="846720" cy="10425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3958200" y="2115360"/>
            <a:ext cx="1227600" cy="562680"/>
          </a:xfrm>
          <a:prstGeom prst="rect">
            <a:avLst/>
          </a:prstGeom>
          <a:noFill/>
          <a:ln>
            <a:noFill/>
          </a:ln>
        </p:spPr>
        <p:txBody>
          <a:bodyPr tIns="91440" bIns="91440">
            <a:normAutofit fontScale="92000"/>
          </a:bodyPr>
          <a:p>
            <a:pPr>
              <a:lnSpc>
                <a:spcPct val="100000"/>
              </a:lnSpc>
            </a:pPr>
            <a:r>
              <a:rPr b="0" lang="en-CA" sz="2800" spc="-1" strike="noStrike">
                <a:solidFill>
                  <a:srgbClr val="000000"/>
                </a:solidFill>
                <a:latin typeface="Arial"/>
                <a:ea typeface="Arial"/>
              </a:rPr>
              <a:t>Q/A</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System Block Diagram</a:t>
            </a:r>
            <a:endParaRPr b="0" lang="en-CA" sz="2800" spc="-1" strike="noStrike">
              <a:solidFill>
                <a:srgbClr val="000000"/>
              </a:solidFill>
              <a:latin typeface="Arial"/>
            </a:endParaRPr>
          </a:p>
        </p:txBody>
      </p:sp>
      <p:sp>
        <p:nvSpPr>
          <p:cNvPr id="103" name="TextShape 2"/>
          <p:cNvSpPr txBox="1"/>
          <p:nvPr/>
        </p:nvSpPr>
        <p:spPr>
          <a:xfrm>
            <a:off x="311760" y="1152360"/>
            <a:ext cx="8520120" cy="3416040"/>
          </a:xfrm>
          <a:prstGeom prst="rect">
            <a:avLst/>
          </a:prstGeom>
          <a:noFill/>
          <a:ln>
            <a:noFill/>
          </a:ln>
        </p:spPr>
        <p:txBody>
          <a:bodyPr tIns="91440" bIns="91440">
            <a:normAutofit/>
          </a:bodyPr>
          <a:p>
            <a:endParaRPr b="0" lang="en-CA" sz="1400" spc="-1" strike="noStrike">
              <a:solidFill>
                <a:srgbClr val="000000"/>
              </a:solidFill>
              <a:latin typeface="Arial"/>
            </a:endParaRPr>
          </a:p>
        </p:txBody>
      </p:sp>
      <p:pic>
        <p:nvPicPr>
          <p:cNvPr id="104" name="Google Shape;96;p16" descr=""/>
          <p:cNvPicPr/>
          <p:nvPr/>
        </p:nvPicPr>
        <p:blipFill>
          <a:blip r:embed="rId1"/>
          <a:stretch/>
        </p:blipFill>
        <p:spPr>
          <a:xfrm>
            <a:off x="2243880" y="1152360"/>
            <a:ext cx="4656240" cy="34160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3269520" y="2145600"/>
            <a:ext cx="2604600" cy="572400"/>
          </a:xfrm>
          <a:prstGeom prst="rect">
            <a:avLst/>
          </a:prstGeom>
          <a:noFill/>
          <a:ln>
            <a:noFill/>
          </a:ln>
        </p:spPr>
        <p:txBody>
          <a:bodyPr tIns="91440" bIns="91440">
            <a:normAutofit fontScale="97000"/>
          </a:bodyPr>
          <a:p>
            <a:pPr algn="ctr">
              <a:lnSpc>
                <a:spcPct val="100000"/>
              </a:lnSpc>
            </a:pPr>
            <a:r>
              <a:rPr b="0" lang="en-CA" sz="2800" spc="-1" strike="noStrike">
                <a:solidFill>
                  <a:srgbClr val="000000"/>
                </a:solidFill>
                <a:latin typeface="Arial"/>
                <a:ea typeface="Arial"/>
              </a:rPr>
              <a:t>Major Changes</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Major Changes - DCT</a:t>
            </a:r>
            <a:endParaRPr b="0" lang="en-CA" sz="2800" spc="-1" strike="noStrike">
              <a:solidFill>
                <a:srgbClr val="000000"/>
              </a:solidFill>
              <a:latin typeface="Arial"/>
            </a:endParaRPr>
          </a:p>
        </p:txBody>
      </p:sp>
      <p:pic>
        <p:nvPicPr>
          <p:cNvPr id="107" name="Google Shape;107;p18" descr=""/>
          <p:cNvPicPr/>
          <p:nvPr/>
        </p:nvPicPr>
        <p:blipFill>
          <a:blip r:embed="rId1"/>
          <a:stretch/>
        </p:blipFill>
        <p:spPr>
          <a:xfrm>
            <a:off x="1452600" y="3597840"/>
            <a:ext cx="6238440" cy="580680"/>
          </a:xfrm>
          <a:prstGeom prst="rect">
            <a:avLst/>
          </a:prstGeom>
          <a:ln>
            <a:noFill/>
          </a:ln>
        </p:spPr>
      </p:pic>
      <p:pic>
        <p:nvPicPr>
          <p:cNvPr id="108" name="Google Shape;108;p18" descr=""/>
          <p:cNvPicPr/>
          <p:nvPr/>
        </p:nvPicPr>
        <p:blipFill>
          <a:blip r:embed="rId2"/>
          <a:stretch/>
        </p:blipFill>
        <p:spPr>
          <a:xfrm>
            <a:off x="738000" y="1939320"/>
            <a:ext cx="7667280" cy="580680"/>
          </a:xfrm>
          <a:prstGeom prst="rect">
            <a:avLst/>
          </a:prstGeom>
          <a:ln>
            <a:noFill/>
          </a:ln>
        </p:spPr>
      </p:pic>
      <p:sp>
        <p:nvSpPr>
          <p:cNvPr id="109" name="CustomShape 2"/>
          <p:cNvSpPr/>
          <p:nvPr/>
        </p:nvSpPr>
        <p:spPr>
          <a:xfrm>
            <a:off x="4572000" y="2520360"/>
            <a:ext cx="360" cy="1077120"/>
          </a:xfrm>
          <a:custGeom>
            <a:avLst/>
            <a:gdLst/>
            <a:ahLst/>
            <a:rect l="l" t="t" r="r" b="b"/>
            <a:pathLst>
              <a:path w="21600" h="21600">
                <a:moveTo>
                  <a:pt x="0" y="0"/>
                </a:moveTo>
                <a:lnTo>
                  <a:pt x="21600" y="21600"/>
                </a:lnTo>
              </a:path>
            </a:pathLst>
          </a:custGeom>
          <a:noFill/>
          <a:ln w="9360">
            <a:solidFill>
              <a:srgbClr val="00ff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311760" y="43560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Major Changes - Quantizer</a:t>
            </a:r>
            <a:endParaRPr b="0" lang="en-CA" sz="2800" spc="-1" strike="noStrike">
              <a:solidFill>
                <a:srgbClr val="000000"/>
              </a:solidFill>
              <a:latin typeface="Arial"/>
            </a:endParaRPr>
          </a:p>
        </p:txBody>
      </p:sp>
      <p:pic>
        <p:nvPicPr>
          <p:cNvPr id="111" name="Google Shape;115;p19" descr=""/>
          <p:cNvPicPr/>
          <p:nvPr/>
        </p:nvPicPr>
        <p:blipFill>
          <a:blip r:embed="rId1"/>
          <a:stretch/>
        </p:blipFill>
        <p:spPr>
          <a:xfrm>
            <a:off x="2514600" y="3443040"/>
            <a:ext cx="4114440" cy="1437840"/>
          </a:xfrm>
          <a:prstGeom prst="rect">
            <a:avLst/>
          </a:prstGeom>
          <a:ln>
            <a:noFill/>
          </a:ln>
        </p:spPr>
      </p:pic>
      <p:pic>
        <p:nvPicPr>
          <p:cNvPr id="112" name="Google Shape;116;p19" descr=""/>
          <p:cNvPicPr/>
          <p:nvPr/>
        </p:nvPicPr>
        <p:blipFill>
          <a:blip r:embed="rId2"/>
          <a:stretch/>
        </p:blipFill>
        <p:spPr>
          <a:xfrm>
            <a:off x="1133640" y="1220040"/>
            <a:ext cx="6876720" cy="1437840"/>
          </a:xfrm>
          <a:prstGeom prst="rect">
            <a:avLst/>
          </a:prstGeom>
          <a:ln>
            <a:noFill/>
          </a:ln>
        </p:spPr>
      </p:pic>
      <p:sp>
        <p:nvSpPr>
          <p:cNvPr id="113" name="CustomShape 2"/>
          <p:cNvSpPr/>
          <p:nvPr/>
        </p:nvSpPr>
        <p:spPr>
          <a:xfrm>
            <a:off x="4572000" y="2658240"/>
            <a:ext cx="360" cy="784080"/>
          </a:xfrm>
          <a:custGeom>
            <a:avLst/>
            <a:gdLst/>
            <a:ahLst/>
            <a:rect l="l" t="t" r="r" b="b"/>
            <a:pathLst>
              <a:path w="21600" h="21600">
                <a:moveTo>
                  <a:pt x="0" y="0"/>
                </a:moveTo>
                <a:lnTo>
                  <a:pt x="21600" y="21600"/>
                </a:lnTo>
              </a:path>
            </a:pathLst>
          </a:custGeom>
          <a:noFill/>
          <a:ln w="9360">
            <a:solidFill>
              <a:srgbClr val="00ff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Google Shape;122;p20" descr=""/>
          <p:cNvPicPr/>
          <p:nvPr/>
        </p:nvPicPr>
        <p:blipFill>
          <a:blip r:embed="rId1"/>
          <a:stretch/>
        </p:blipFill>
        <p:spPr>
          <a:xfrm>
            <a:off x="2270160" y="1084680"/>
            <a:ext cx="4647960" cy="2223720"/>
          </a:xfrm>
          <a:prstGeom prst="rect">
            <a:avLst/>
          </a:prstGeom>
          <a:ln>
            <a:noFill/>
          </a:ln>
        </p:spPr>
      </p:pic>
      <p:pic>
        <p:nvPicPr>
          <p:cNvPr id="115" name="Google Shape;123;p20" descr=""/>
          <p:cNvPicPr/>
          <p:nvPr/>
        </p:nvPicPr>
        <p:blipFill>
          <a:blip r:embed="rId2"/>
          <a:stretch/>
        </p:blipFill>
        <p:spPr>
          <a:xfrm>
            <a:off x="2529000" y="4061160"/>
            <a:ext cx="4086000" cy="685440"/>
          </a:xfrm>
          <a:prstGeom prst="rect">
            <a:avLst/>
          </a:prstGeom>
          <a:ln>
            <a:noFill/>
          </a:ln>
        </p:spPr>
      </p:pic>
      <p:sp>
        <p:nvSpPr>
          <p:cNvPr id="116"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Major Changes - Encoder</a:t>
            </a:r>
            <a:endParaRPr b="0" lang="en-CA" sz="2800" spc="-1" strike="noStrike">
              <a:solidFill>
                <a:srgbClr val="000000"/>
              </a:solidFill>
              <a:latin typeface="Arial"/>
            </a:endParaRPr>
          </a:p>
        </p:txBody>
      </p:sp>
      <p:sp>
        <p:nvSpPr>
          <p:cNvPr id="117" name="CustomShape 2"/>
          <p:cNvSpPr/>
          <p:nvPr/>
        </p:nvSpPr>
        <p:spPr>
          <a:xfrm flipH="1">
            <a:off x="4571280" y="3308760"/>
            <a:ext cx="21960" cy="752040"/>
          </a:xfrm>
          <a:custGeom>
            <a:avLst/>
            <a:gdLst/>
            <a:ahLst/>
            <a:rect l="l" t="t" r="r" b="b"/>
            <a:pathLst>
              <a:path w="21600" h="21600">
                <a:moveTo>
                  <a:pt x="0" y="0"/>
                </a:moveTo>
                <a:lnTo>
                  <a:pt x="21600" y="21600"/>
                </a:lnTo>
              </a:path>
            </a:pathLst>
          </a:custGeom>
          <a:noFill/>
          <a:ln w="9360">
            <a:solidFill>
              <a:srgbClr val="00ff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Major Changes - Other</a:t>
            </a:r>
            <a:endParaRPr b="0" lang="en-CA" sz="2800" spc="-1" strike="noStrike">
              <a:solidFill>
                <a:srgbClr val="000000"/>
              </a:solidFill>
              <a:latin typeface="Arial"/>
            </a:endParaRPr>
          </a:p>
        </p:txBody>
      </p:sp>
      <p:sp>
        <p:nvSpPr>
          <p:cNvPr id="119" name="TextShape 2"/>
          <p:cNvSpPr txBox="1"/>
          <p:nvPr/>
        </p:nvSpPr>
        <p:spPr>
          <a:xfrm>
            <a:off x="311760" y="1152360"/>
            <a:ext cx="8520120" cy="3416040"/>
          </a:xfrm>
          <a:prstGeom prst="rect">
            <a:avLst/>
          </a:prstGeom>
          <a:noFill/>
          <a:ln>
            <a:noFill/>
          </a:ln>
        </p:spPr>
        <p:txBody>
          <a:bodyPr tIns="91440" bIns="91440">
            <a:normAutofit/>
          </a:bodyPr>
          <a:p>
            <a:pPr marL="457200" indent="-342720">
              <a:lnSpc>
                <a:spcPct val="115000"/>
              </a:lnSpc>
              <a:buClr>
                <a:srgbClr val="595959"/>
              </a:buClr>
              <a:buFont typeface="Arial"/>
              <a:buAutoNum type="arabicPeriod"/>
            </a:pPr>
            <a:r>
              <a:rPr b="0" lang="en-CA" sz="1800" spc="-1" strike="noStrike">
                <a:solidFill>
                  <a:srgbClr val="595959"/>
                </a:solidFill>
                <a:latin typeface="Arial"/>
                <a:ea typeface="Arial"/>
              </a:rPr>
              <a:t>Switched to Fixed Point Arithmetic rather than Floats</a:t>
            </a:r>
            <a:endParaRPr b="0" lang="en-CA" sz="1800" spc="-1" strike="noStrike">
              <a:solidFill>
                <a:srgbClr val="000000"/>
              </a:solidFill>
              <a:latin typeface="Arial"/>
            </a:endParaRPr>
          </a:p>
          <a:p>
            <a:pPr marL="457200" indent="-342720">
              <a:lnSpc>
                <a:spcPct val="115000"/>
              </a:lnSpc>
              <a:buClr>
                <a:srgbClr val="595959"/>
              </a:buClr>
              <a:buFont typeface="Arial"/>
              <a:buAutoNum type="arabicPeriod"/>
            </a:pPr>
            <a:r>
              <a:rPr b="0" lang="en-CA" sz="1800" spc="-1" strike="noStrike">
                <a:solidFill>
                  <a:srgbClr val="595959"/>
                </a:solidFill>
                <a:latin typeface="Arial"/>
                <a:ea typeface="Arial"/>
              </a:rPr>
              <a:t>Switched to using TEMAC adapter rather than Ethernet Lite</a:t>
            </a:r>
            <a:endParaRPr b="0" lang="en-CA" sz="1800" spc="-1" strike="noStrike">
              <a:solidFill>
                <a:srgbClr val="000000"/>
              </a:solidFill>
              <a:latin typeface="Arial"/>
            </a:endParaRPr>
          </a:p>
          <a:p>
            <a:pPr marL="457200" indent="-342720">
              <a:lnSpc>
                <a:spcPct val="115000"/>
              </a:lnSpc>
              <a:buClr>
                <a:srgbClr val="595959"/>
              </a:buClr>
              <a:buFont typeface="Arial"/>
              <a:buAutoNum type="arabicPeriod"/>
            </a:pPr>
            <a:r>
              <a:rPr b="0" lang="en-CA" sz="1800" spc="-1" strike="noStrike">
                <a:solidFill>
                  <a:srgbClr val="595959"/>
                </a:solidFill>
                <a:latin typeface="Arial"/>
                <a:ea typeface="Arial"/>
              </a:rPr>
              <a:t>Utilize DDR memory on microblaze</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11760" y="444960"/>
            <a:ext cx="8520120" cy="572400"/>
          </a:xfrm>
          <a:prstGeom prst="rect">
            <a:avLst/>
          </a:prstGeom>
          <a:noFill/>
          <a:ln>
            <a:noFill/>
          </a:ln>
        </p:spPr>
        <p:txBody>
          <a:bodyPr tIns="91440" bIns="91440">
            <a:normAutofit fontScale="97000"/>
          </a:bodyPr>
          <a:p>
            <a:pPr>
              <a:lnSpc>
                <a:spcPct val="100000"/>
              </a:lnSpc>
            </a:pPr>
            <a:r>
              <a:rPr b="0" lang="en-CA" sz="2800" spc="-1" strike="noStrike">
                <a:solidFill>
                  <a:srgbClr val="000000"/>
                </a:solidFill>
                <a:latin typeface="Arial"/>
                <a:ea typeface="Arial"/>
              </a:rPr>
              <a:t>Challenges</a:t>
            </a:r>
            <a:endParaRPr b="0" lang="en-CA" sz="2800" spc="-1" strike="noStrike">
              <a:solidFill>
                <a:srgbClr val="000000"/>
              </a:solidFill>
              <a:latin typeface="Arial"/>
            </a:endParaRPr>
          </a:p>
        </p:txBody>
      </p:sp>
      <p:sp>
        <p:nvSpPr>
          <p:cNvPr id="121" name="TextShape 2"/>
          <p:cNvSpPr txBox="1"/>
          <p:nvPr/>
        </p:nvSpPr>
        <p:spPr>
          <a:xfrm>
            <a:off x="311760" y="1152360"/>
            <a:ext cx="8520120" cy="3416040"/>
          </a:xfrm>
          <a:prstGeom prst="rect">
            <a:avLst/>
          </a:prstGeom>
          <a:noFill/>
          <a:ln>
            <a:noFill/>
          </a:ln>
        </p:spPr>
        <p:txBody>
          <a:bodyPr tIns="91440" bIns="91440">
            <a:normAutofit/>
          </a:bodyPr>
          <a:p>
            <a:pPr marL="457200" indent="-342720">
              <a:lnSpc>
                <a:spcPct val="115000"/>
              </a:lnSpc>
              <a:buClr>
                <a:srgbClr val="595959"/>
              </a:buClr>
              <a:buFont typeface="Arial"/>
              <a:buChar char="-"/>
            </a:pPr>
            <a:r>
              <a:rPr b="0" lang="en-CA" sz="1800" spc="-1" strike="noStrike">
                <a:solidFill>
                  <a:srgbClr val="595959"/>
                </a:solidFill>
                <a:latin typeface="Arial"/>
                <a:ea typeface="Arial"/>
              </a:rPr>
              <a:t>Hard to understand the TEMAC manual (263 pages) -&gt; Use provided example design to help understanding TEMAC</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0" lang="en-CA" sz="1800" spc="-1" strike="noStrike">
                <a:solidFill>
                  <a:srgbClr val="595959"/>
                </a:solidFill>
                <a:latin typeface="Arial"/>
                <a:ea typeface="Arial"/>
              </a:rPr>
              <a:t>Implementation of cores unclear -&gt; Found reference designs online</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0" lang="en-CA" sz="1800" spc="-1" strike="noStrike">
                <a:solidFill>
                  <a:srgbClr val="595959"/>
                </a:solidFill>
                <a:latin typeface="Arial"/>
                <a:ea typeface="Arial"/>
              </a:rPr>
              <a:t>Reference designs unintuitive -&gt; Write/draw test cases on paper</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0" lang="en-CA" sz="1800" spc="-1" strike="noStrike">
                <a:solidFill>
                  <a:srgbClr val="595959"/>
                </a:solidFill>
                <a:latin typeface="Arial"/>
                <a:ea typeface="Arial"/>
              </a:rPr>
              <a:t>Debugging segfaults in the software implementation -&gt; Use GDB for debugging</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0" lang="en-CA" sz="1800" spc="-1" strike="noStrike">
                <a:solidFill>
                  <a:srgbClr val="595959"/>
                </a:solidFill>
                <a:latin typeface="Arial"/>
                <a:ea typeface="Arial"/>
              </a:rPr>
              <a:t>Debugging odd behaviour in embedded programming -&gt; Get software working 100% correctly and compare outputs </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0" lang="en-CA" sz="1800" spc="-1" strike="noStrike">
                <a:solidFill>
                  <a:srgbClr val="595959"/>
                </a:solidFill>
                <a:latin typeface="Arial"/>
                <a:ea typeface="Arial"/>
              </a:rPr>
              <a:t>Limited time -&gt; Build functional cores first, then improve performance</a:t>
            </a:r>
            <a:endParaRPr b="0" lang="en-CA" sz="1800" spc="-1" strike="noStrike">
              <a:solidFill>
                <a:srgbClr val="000000"/>
              </a:solidFill>
              <a:latin typeface="Arial"/>
            </a:endParaRPr>
          </a:p>
          <a:p>
            <a:pPr marL="457200" indent="-342720">
              <a:lnSpc>
                <a:spcPct val="115000"/>
              </a:lnSpc>
              <a:buClr>
                <a:srgbClr val="595959"/>
              </a:buClr>
              <a:buFont typeface="Arial"/>
              <a:buChar char="-"/>
            </a:pPr>
            <a:r>
              <a:rPr b="0" lang="en-CA" sz="1800" spc="-1" strike="noStrike">
                <a:solidFill>
                  <a:srgbClr val="595959"/>
                </a:solidFill>
                <a:latin typeface="Arial"/>
                <a:ea typeface="Arial"/>
              </a:rPr>
              <a:t>Limited on-chip area -&gt; Refactor implementations, reducing parallelism</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LibreOffice/6.3.6.2$Linux_X86_64 LibreOffice_project/2196df99b074d8a661f4036fca8fa0cbfa33a497</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en-CA</dc:language>
  <cp:lastModifiedBy/>
  <dcterms:modified xsi:type="dcterms:W3CDTF">2021-04-14T23:46:02Z</dcterms:modified>
  <cp:revision>1</cp:revision>
  <dc:subject/>
  <dc:title/>
</cp:coreProperties>
</file>